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6" r:id="rId2"/>
    <p:sldId id="270" r:id="rId3"/>
    <p:sldId id="305" r:id="rId4"/>
    <p:sldId id="306" r:id="rId5"/>
    <p:sldId id="307" r:id="rId6"/>
    <p:sldId id="319" r:id="rId7"/>
    <p:sldId id="310" r:id="rId8"/>
    <p:sldId id="311" r:id="rId9"/>
    <p:sldId id="312" r:id="rId10"/>
    <p:sldId id="263" r:id="rId11"/>
    <p:sldId id="256" r:id="rId12"/>
    <p:sldId id="321" r:id="rId13"/>
    <p:sldId id="287" r:id="rId14"/>
    <p:sldId id="327" r:id="rId15"/>
    <p:sldId id="344" r:id="rId16"/>
    <p:sldId id="308" r:id="rId17"/>
    <p:sldId id="309" r:id="rId18"/>
    <p:sldId id="288" r:id="rId19"/>
    <p:sldId id="291" r:id="rId20"/>
    <p:sldId id="289" r:id="rId21"/>
    <p:sldId id="294" r:id="rId22"/>
    <p:sldId id="292" r:id="rId23"/>
    <p:sldId id="296" r:id="rId24"/>
    <p:sldId id="300" r:id="rId25"/>
    <p:sldId id="301" r:id="rId26"/>
    <p:sldId id="302" r:id="rId27"/>
    <p:sldId id="350" r:id="rId28"/>
    <p:sldId id="295" r:id="rId29"/>
    <p:sldId id="303" r:id="rId30"/>
    <p:sldId id="297" r:id="rId31"/>
    <p:sldId id="304" r:id="rId32"/>
    <p:sldId id="320" r:id="rId33"/>
    <p:sldId id="298" r:id="rId34"/>
    <p:sldId id="328" r:id="rId35"/>
    <p:sldId id="329" r:id="rId36"/>
    <p:sldId id="330" r:id="rId37"/>
    <p:sldId id="340" r:id="rId38"/>
    <p:sldId id="332" r:id="rId39"/>
    <p:sldId id="341" r:id="rId40"/>
    <p:sldId id="342" r:id="rId41"/>
    <p:sldId id="333" r:id="rId42"/>
    <p:sldId id="343" r:id="rId43"/>
    <p:sldId id="334" r:id="rId44"/>
    <p:sldId id="345" r:id="rId45"/>
    <p:sldId id="324" r:id="rId46"/>
    <p:sldId id="335" r:id="rId47"/>
    <p:sldId id="336" r:id="rId48"/>
    <p:sldId id="347" r:id="rId49"/>
    <p:sldId id="272" r:id="rId50"/>
    <p:sldId id="348" r:id="rId51"/>
    <p:sldId id="346" r:id="rId52"/>
    <p:sldId id="349" r:id="rId53"/>
    <p:sldId id="276" r:id="rId54"/>
    <p:sldId id="338" r:id="rId55"/>
    <p:sldId id="339" r:id="rId56"/>
    <p:sldId id="299" r:id="rId57"/>
    <p:sldId id="29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48" autoAdjust="0"/>
    <p:restoredTop sz="94660"/>
  </p:normalViewPr>
  <p:slideViewPr>
    <p:cSldViewPr snapToGrid="0">
      <p:cViewPr varScale="1">
        <p:scale>
          <a:sx n="70" d="100"/>
          <a:sy n="70" d="100"/>
        </p:scale>
        <p:origin x="3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C7A9B-9875-4356-A21E-6D5A13E9DF2D}" type="datetimeFigureOut">
              <a:rPr lang="en-US" smtClean="0"/>
              <a:t>9/30/2023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CB3A5-0EB5-4880-AA8C-F38A28D7B234}" type="slidenum">
              <a:rPr lang="en-US" smtClean="0"/>
              <a:t>‹#›</a:t>
            </a:fld>
            <a:endParaRPr lang="en-US"/>
          </a:p>
        </p:txBody>
      </p:sp>
    </p:spTree>
    <p:extLst>
      <p:ext uri="{BB962C8B-B14F-4D97-AF65-F5344CB8AC3E}">
        <p14:creationId xmlns:p14="http://schemas.microsoft.com/office/powerpoint/2010/main" val="386058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CB3A5-0EB5-4880-AA8C-F38A28D7B234}" type="slidenum">
              <a:rPr lang="en-US" smtClean="0"/>
              <a:t>40</a:t>
            </a:fld>
            <a:endParaRPr lang="en-US"/>
          </a:p>
        </p:txBody>
      </p:sp>
    </p:spTree>
    <p:extLst>
      <p:ext uri="{BB962C8B-B14F-4D97-AF65-F5344CB8AC3E}">
        <p14:creationId xmlns:p14="http://schemas.microsoft.com/office/powerpoint/2010/main" val="134482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FE20B-B768-44AD-AF0B-F8A2BA33FCE0}" type="slidenum">
              <a:rPr lang="fa-IR"/>
              <a:pPr/>
              <a:t>57</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901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66E36-93AC-47DA-B933-A292C7EA89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C0E31F1-556B-43A6-B443-13ADECC4F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FD4764B-D29A-4752-A058-577A2ADAC60E}"/>
              </a:ext>
            </a:extLst>
          </p:cNvPr>
          <p:cNvSpPr>
            <a:spLocks noGrp="1"/>
          </p:cNvSpPr>
          <p:nvPr>
            <p:ph type="dt" sz="half" idx="10"/>
          </p:nvPr>
        </p:nvSpPr>
        <p:spPr/>
        <p:txBody>
          <a:bodyPr/>
          <a:lstStyle/>
          <a:p>
            <a:fld id="{700A7064-F7C6-4493-8B22-3D6CE3EA3CDC}"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B4759A1D-C778-4A28-AE1B-4C9A60E4A023}"/>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FE791633-C25A-4E54-B6DF-B7BF4434539E}"/>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420175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796DC-ADFD-4B2A-B240-68D37B8C1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8316FE3-710B-40C7-AE73-994A239EB7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E1B38C-808E-4999-AF52-0DD26745F94D}"/>
              </a:ext>
            </a:extLst>
          </p:cNvPr>
          <p:cNvSpPr>
            <a:spLocks noGrp="1"/>
          </p:cNvSpPr>
          <p:nvPr>
            <p:ph type="dt" sz="half" idx="10"/>
          </p:nvPr>
        </p:nvSpPr>
        <p:spPr/>
        <p:txBody>
          <a:bodyPr/>
          <a:lstStyle/>
          <a:p>
            <a:fld id="{D44B9B57-CE76-4725-85EE-5F6BE2B4C0E4}"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F1DC693B-7D10-4419-B0B1-15314EF4DABE}"/>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9315B86F-5206-4EC0-BA58-6A2C176E680B}"/>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40663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6D3F93-E844-4146-89C7-3FC4DC23E3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20B8EE6-0B3B-4F5E-B1BA-6D2D51D690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81A93F-D839-4FBE-9097-FE34A5957F6F}"/>
              </a:ext>
            </a:extLst>
          </p:cNvPr>
          <p:cNvSpPr>
            <a:spLocks noGrp="1"/>
          </p:cNvSpPr>
          <p:nvPr>
            <p:ph type="dt" sz="half" idx="10"/>
          </p:nvPr>
        </p:nvSpPr>
        <p:spPr/>
        <p:txBody>
          <a:bodyPr/>
          <a:lstStyle/>
          <a:p>
            <a:fld id="{011C20B8-7F6E-4B96-B49D-047A198F4396}"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863C205D-0819-4B6C-9AFA-DD910240024C}"/>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F7415D39-B665-4FB6-8DA2-A57364C61D69}"/>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88614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BEA41-EE91-4F7D-95EA-E79FBC334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279ABC-4500-4C11-8D82-4984DC9375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67A1B3-7E94-47E8-99A3-EDE75BB78009}"/>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E93802AF-35C6-461D-A02F-999A54E0F679}"/>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389AA030-B937-479E-8E97-021EDD78C470}"/>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3322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68B90-EF9A-4AD4-BB7B-57FEC8BAB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160D741-5208-4C8F-8154-93F2DDF71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D3B47E7-C061-466E-92E0-19D9F6B751DF}"/>
              </a:ext>
            </a:extLst>
          </p:cNvPr>
          <p:cNvSpPr>
            <a:spLocks noGrp="1"/>
          </p:cNvSpPr>
          <p:nvPr>
            <p:ph type="dt" sz="half" idx="10"/>
          </p:nvPr>
        </p:nvSpPr>
        <p:spPr/>
        <p:txBody>
          <a:bodyPr/>
          <a:lstStyle/>
          <a:p>
            <a:fld id="{CC94EED4-61A3-4A9A-BD41-EC735E600157}"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C69B9411-766D-46C0-9957-1C961EF096BF}"/>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331B6C70-2E68-46EC-99C8-71AEC3604B5A}"/>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411818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5E683-F1D0-477A-AFBC-E7B0D39BB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7873824-9D91-433D-9363-2037AF0BF4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C499F4B-AD51-47FA-9EFC-83506BE380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E30BF4-3A2D-46F1-AD84-3B074527AD21}"/>
              </a:ext>
            </a:extLst>
          </p:cNvPr>
          <p:cNvSpPr>
            <a:spLocks noGrp="1"/>
          </p:cNvSpPr>
          <p:nvPr>
            <p:ph type="dt" sz="half" idx="10"/>
          </p:nvPr>
        </p:nvSpPr>
        <p:spPr/>
        <p:txBody>
          <a:bodyPr/>
          <a:lstStyle/>
          <a:p>
            <a:fld id="{7B821452-3C0D-411D-8F7D-E2091736E74A}" type="datetime2">
              <a:rPr lang="en-US" smtClean="0"/>
              <a:t>Saturday, September 30, 2023</a:t>
            </a:fld>
            <a:endParaRPr lang="en-US"/>
          </a:p>
        </p:txBody>
      </p:sp>
      <p:sp>
        <p:nvSpPr>
          <p:cNvPr id="6" name="Footer Placeholder 5">
            <a:extLst>
              <a:ext uri="{FF2B5EF4-FFF2-40B4-BE49-F238E27FC236}">
                <a16:creationId xmlns:a16="http://schemas.microsoft.com/office/drawing/2014/main" xmlns="" id="{430DCEFC-F370-453E-87F1-06F00902346C}"/>
              </a:ext>
            </a:extLst>
          </p:cNvPr>
          <p:cNvSpPr>
            <a:spLocks noGrp="1"/>
          </p:cNvSpPr>
          <p:nvPr>
            <p:ph type="ftr" sz="quarter" idx="11"/>
          </p:nvPr>
        </p:nvSpPr>
        <p:spPr/>
        <p:txBody>
          <a:bodyPr/>
          <a:lstStyle/>
          <a:p>
            <a:r>
              <a:rPr lang="en-US"/>
              <a:t>Dr.Nasrin Galehdar</a:t>
            </a:r>
          </a:p>
        </p:txBody>
      </p:sp>
      <p:sp>
        <p:nvSpPr>
          <p:cNvPr id="7" name="Slide Number Placeholder 6">
            <a:extLst>
              <a:ext uri="{FF2B5EF4-FFF2-40B4-BE49-F238E27FC236}">
                <a16:creationId xmlns:a16="http://schemas.microsoft.com/office/drawing/2014/main" xmlns="" id="{7F1E23F6-6D2D-486E-92C4-A909B6F8EE08}"/>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353613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998E5-536F-4C0C-8F2D-4F559C3244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1ED4EFD-9B6F-4B8B-9C3C-AA84648F0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B0829C-0DB0-4AE0-B075-3B4B3435C1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0606E6-BEE8-4787-977A-63188B6F1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DE8B6BA-F57C-42E5-8D15-FCBEE73D61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EFC161B-8A9E-4828-8FCD-AE4D09C4D3CA}"/>
              </a:ext>
            </a:extLst>
          </p:cNvPr>
          <p:cNvSpPr>
            <a:spLocks noGrp="1"/>
          </p:cNvSpPr>
          <p:nvPr>
            <p:ph type="dt" sz="half" idx="10"/>
          </p:nvPr>
        </p:nvSpPr>
        <p:spPr/>
        <p:txBody>
          <a:bodyPr/>
          <a:lstStyle/>
          <a:p>
            <a:fld id="{D76F73DF-04DD-4745-A3F7-62D436753570}" type="datetime2">
              <a:rPr lang="en-US" smtClean="0"/>
              <a:t>Saturday, September 30, 2023</a:t>
            </a:fld>
            <a:endParaRPr lang="en-US"/>
          </a:p>
        </p:txBody>
      </p:sp>
      <p:sp>
        <p:nvSpPr>
          <p:cNvPr id="8" name="Footer Placeholder 7">
            <a:extLst>
              <a:ext uri="{FF2B5EF4-FFF2-40B4-BE49-F238E27FC236}">
                <a16:creationId xmlns:a16="http://schemas.microsoft.com/office/drawing/2014/main" xmlns="" id="{C1ECB397-5F2C-44FB-9B64-086A19802DD9}"/>
              </a:ext>
            </a:extLst>
          </p:cNvPr>
          <p:cNvSpPr>
            <a:spLocks noGrp="1"/>
          </p:cNvSpPr>
          <p:nvPr>
            <p:ph type="ftr" sz="quarter" idx="11"/>
          </p:nvPr>
        </p:nvSpPr>
        <p:spPr/>
        <p:txBody>
          <a:bodyPr/>
          <a:lstStyle/>
          <a:p>
            <a:r>
              <a:rPr lang="en-US"/>
              <a:t>Dr.Nasrin Galehdar</a:t>
            </a:r>
          </a:p>
        </p:txBody>
      </p:sp>
      <p:sp>
        <p:nvSpPr>
          <p:cNvPr id="9" name="Slide Number Placeholder 8">
            <a:extLst>
              <a:ext uri="{FF2B5EF4-FFF2-40B4-BE49-F238E27FC236}">
                <a16:creationId xmlns:a16="http://schemas.microsoft.com/office/drawing/2014/main" xmlns="" id="{F8A9141E-EB8C-487C-950C-98CEBC632964}"/>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108812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4718B-B795-4FE7-9EF9-E2EF655234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F69AF07-3647-491A-AD98-338F87450C73}"/>
              </a:ext>
            </a:extLst>
          </p:cNvPr>
          <p:cNvSpPr>
            <a:spLocks noGrp="1"/>
          </p:cNvSpPr>
          <p:nvPr>
            <p:ph type="dt" sz="half" idx="10"/>
          </p:nvPr>
        </p:nvSpPr>
        <p:spPr/>
        <p:txBody>
          <a:bodyPr/>
          <a:lstStyle/>
          <a:p>
            <a:fld id="{A0847BB6-511E-4409-97E8-8D42985ECD97}" type="datetime2">
              <a:rPr lang="en-US" smtClean="0"/>
              <a:t>Saturday, September 30, 2023</a:t>
            </a:fld>
            <a:endParaRPr lang="en-US"/>
          </a:p>
        </p:txBody>
      </p:sp>
      <p:sp>
        <p:nvSpPr>
          <p:cNvPr id="4" name="Footer Placeholder 3">
            <a:extLst>
              <a:ext uri="{FF2B5EF4-FFF2-40B4-BE49-F238E27FC236}">
                <a16:creationId xmlns:a16="http://schemas.microsoft.com/office/drawing/2014/main" xmlns="" id="{C99D02EA-AB42-4B89-88DB-C3CEEA722FC7}"/>
              </a:ext>
            </a:extLst>
          </p:cNvPr>
          <p:cNvSpPr>
            <a:spLocks noGrp="1"/>
          </p:cNvSpPr>
          <p:nvPr>
            <p:ph type="ftr" sz="quarter" idx="11"/>
          </p:nvPr>
        </p:nvSpPr>
        <p:spPr/>
        <p:txBody>
          <a:bodyPr/>
          <a:lstStyle/>
          <a:p>
            <a:r>
              <a:rPr lang="en-US"/>
              <a:t>Dr.Nasrin Galehdar</a:t>
            </a:r>
          </a:p>
        </p:txBody>
      </p:sp>
      <p:sp>
        <p:nvSpPr>
          <p:cNvPr id="5" name="Slide Number Placeholder 4">
            <a:extLst>
              <a:ext uri="{FF2B5EF4-FFF2-40B4-BE49-F238E27FC236}">
                <a16:creationId xmlns:a16="http://schemas.microsoft.com/office/drawing/2014/main" xmlns="" id="{C2F637FD-5763-4E79-9A3D-51CA57D438E8}"/>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327333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68FD9B-5565-4D50-A802-78E8C895E271}"/>
              </a:ext>
            </a:extLst>
          </p:cNvPr>
          <p:cNvSpPr>
            <a:spLocks noGrp="1"/>
          </p:cNvSpPr>
          <p:nvPr>
            <p:ph type="dt" sz="half" idx="10"/>
          </p:nvPr>
        </p:nvSpPr>
        <p:spPr/>
        <p:txBody>
          <a:bodyPr/>
          <a:lstStyle/>
          <a:p>
            <a:fld id="{B5EC5EE2-9E1F-4DBC-9CFB-84D2C18DEC91}" type="datetime2">
              <a:rPr lang="en-US" smtClean="0"/>
              <a:t>Saturday, September 30, 2023</a:t>
            </a:fld>
            <a:endParaRPr lang="en-US"/>
          </a:p>
        </p:txBody>
      </p:sp>
      <p:sp>
        <p:nvSpPr>
          <p:cNvPr id="3" name="Footer Placeholder 2">
            <a:extLst>
              <a:ext uri="{FF2B5EF4-FFF2-40B4-BE49-F238E27FC236}">
                <a16:creationId xmlns:a16="http://schemas.microsoft.com/office/drawing/2014/main" xmlns="" id="{367C5530-92C7-4873-8C8F-5CD688521D70}"/>
              </a:ext>
            </a:extLst>
          </p:cNvPr>
          <p:cNvSpPr>
            <a:spLocks noGrp="1"/>
          </p:cNvSpPr>
          <p:nvPr>
            <p:ph type="ftr" sz="quarter" idx="11"/>
          </p:nvPr>
        </p:nvSpPr>
        <p:spPr/>
        <p:txBody>
          <a:bodyPr/>
          <a:lstStyle/>
          <a:p>
            <a:r>
              <a:rPr lang="en-US"/>
              <a:t>Dr.Nasrin Galehdar</a:t>
            </a:r>
          </a:p>
        </p:txBody>
      </p:sp>
      <p:sp>
        <p:nvSpPr>
          <p:cNvPr id="4" name="Slide Number Placeholder 3">
            <a:extLst>
              <a:ext uri="{FF2B5EF4-FFF2-40B4-BE49-F238E27FC236}">
                <a16:creationId xmlns:a16="http://schemas.microsoft.com/office/drawing/2014/main" xmlns="" id="{81187873-90FB-4AB2-BEDF-C4C29AF4EBBF}"/>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16780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54AF0-4A74-4201-8803-0A5C0DF6A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9031F27-6B87-446D-B2B0-57FFDCC77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6F89B4-A52C-4835-B5DE-1EAEFAE8F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F59567-ABCA-42BA-8D93-E7FA840EE6BD}"/>
              </a:ext>
            </a:extLst>
          </p:cNvPr>
          <p:cNvSpPr>
            <a:spLocks noGrp="1"/>
          </p:cNvSpPr>
          <p:nvPr>
            <p:ph type="dt" sz="half" idx="10"/>
          </p:nvPr>
        </p:nvSpPr>
        <p:spPr/>
        <p:txBody>
          <a:bodyPr/>
          <a:lstStyle/>
          <a:p>
            <a:fld id="{D431CD2D-BDFD-46B2-AEFC-2C7DB791371A}" type="datetime2">
              <a:rPr lang="en-US" smtClean="0"/>
              <a:t>Saturday, September 30, 2023</a:t>
            </a:fld>
            <a:endParaRPr lang="en-US"/>
          </a:p>
        </p:txBody>
      </p:sp>
      <p:sp>
        <p:nvSpPr>
          <p:cNvPr id="6" name="Footer Placeholder 5">
            <a:extLst>
              <a:ext uri="{FF2B5EF4-FFF2-40B4-BE49-F238E27FC236}">
                <a16:creationId xmlns:a16="http://schemas.microsoft.com/office/drawing/2014/main" xmlns="" id="{E56B1891-D8BB-41DF-B1A4-2ABD54CFD2DE}"/>
              </a:ext>
            </a:extLst>
          </p:cNvPr>
          <p:cNvSpPr>
            <a:spLocks noGrp="1"/>
          </p:cNvSpPr>
          <p:nvPr>
            <p:ph type="ftr" sz="quarter" idx="11"/>
          </p:nvPr>
        </p:nvSpPr>
        <p:spPr/>
        <p:txBody>
          <a:bodyPr/>
          <a:lstStyle/>
          <a:p>
            <a:r>
              <a:rPr lang="en-US"/>
              <a:t>Dr.Nasrin Galehdar</a:t>
            </a:r>
          </a:p>
        </p:txBody>
      </p:sp>
      <p:sp>
        <p:nvSpPr>
          <p:cNvPr id="7" name="Slide Number Placeholder 6">
            <a:extLst>
              <a:ext uri="{FF2B5EF4-FFF2-40B4-BE49-F238E27FC236}">
                <a16:creationId xmlns:a16="http://schemas.microsoft.com/office/drawing/2014/main" xmlns="" id="{0CCEF3FC-B6BB-49E9-B7C5-4804423CE9F1}"/>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366178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BDEB9-158E-4C0A-B6BA-067513A8F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70376CE-44CB-4668-B13A-50426B6FE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C52616B-401B-49B1-B015-7A3FBCE4B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6D179B-F4DF-4CE2-AEA2-34A852141BDE}"/>
              </a:ext>
            </a:extLst>
          </p:cNvPr>
          <p:cNvSpPr>
            <a:spLocks noGrp="1"/>
          </p:cNvSpPr>
          <p:nvPr>
            <p:ph type="dt" sz="half" idx="10"/>
          </p:nvPr>
        </p:nvSpPr>
        <p:spPr/>
        <p:txBody>
          <a:bodyPr/>
          <a:lstStyle/>
          <a:p>
            <a:fld id="{48CC1BDE-11BE-4D9E-8C57-AE8E6DB87FBE}" type="datetime2">
              <a:rPr lang="en-US" smtClean="0"/>
              <a:t>Saturday, September 30, 2023</a:t>
            </a:fld>
            <a:endParaRPr lang="en-US"/>
          </a:p>
        </p:txBody>
      </p:sp>
      <p:sp>
        <p:nvSpPr>
          <p:cNvPr id="6" name="Footer Placeholder 5">
            <a:extLst>
              <a:ext uri="{FF2B5EF4-FFF2-40B4-BE49-F238E27FC236}">
                <a16:creationId xmlns:a16="http://schemas.microsoft.com/office/drawing/2014/main" xmlns="" id="{963BADF5-2925-4EEB-8C06-AA0056242735}"/>
              </a:ext>
            </a:extLst>
          </p:cNvPr>
          <p:cNvSpPr>
            <a:spLocks noGrp="1"/>
          </p:cNvSpPr>
          <p:nvPr>
            <p:ph type="ftr" sz="quarter" idx="11"/>
          </p:nvPr>
        </p:nvSpPr>
        <p:spPr/>
        <p:txBody>
          <a:bodyPr/>
          <a:lstStyle/>
          <a:p>
            <a:r>
              <a:rPr lang="en-US"/>
              <a:t>Dr.Nasrin Galehdar</a:t>
            </a:r>
          </a:p>
        </p:txBody>
      </p:sp>
      <p:sp>
        <p:nvSpPr>
          <p:cNvPr id="7" name="Slide Number Placeholder 6">
            <a:extLst>
              <a:ext uri="{FF2B5EF4-FFF2-40B4-BE49-F238E27FC236}">
                <a16:creationId xmlns:a16="http://schemas.microsoft.com/office/drawing/2014/main" xmlns="" id="{7E3BB3DA-985B-4513-AD57-939085C3BC00}"/>
              </a:ext>
            </a:extLst>
          </p:cNvPr>
          <p:cNvSpPr>
            <a:spLocks noGrp="1"/>
          </p:cNvSpPr>
          <p:nvPr>
            <p:ph type="sldNum" sz="quarter" idx="12"/>
          </p:nvPr>
        </p:nvSpPr>
        <p:spPr/>
        <p:txBody>
          <a:bodyPr/>
          <a:lstStyle/>
          <a:p>
            <a:fld id="{0BC2AB5B-3E25-452A-AB8A-34DFAC903C03}" type="slidenum">
              <a:rPr lang="en-US" smtClean="0"/>
              <a:t>‹#›</a:t>
            </a:fld>
            <a:endParaRPr lang="en-US"/>
          </a:p>
        </p:txBody>
      </p:sp>
    </p:spTree>
    <p:extLst>
      <p:ext uri="{BB962C8B-B14F-4D97-AF65-F5344CB8AC3E}">
        <p14:creationId xmlns:p14="http://schemas.microsoft.com/office/powerpoint/2010/main" val="229757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BDD36A-659B-466E-99A4-A72F24736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7B96A1E-4268-48D1-99C2-78B3615D7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8C55A7-9D52-48B7-974E-842667A19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188ED-DAC1-48FE-809F-7584C956160D}"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C045BC75-7959-4D89-AD4E-216E9429E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Dr.Nasrin Galehdar</a:t>
            </a:r>
          </a:p>
        </p:txBody>
      </p:sp>
      <p:sp>
        <p:nvSpPr>
          <p:cNvPr id="6" name="Slide Number Placeholder 5">
            <a:extLst>
              <a:ext uri="{FF2B5EF4-FFF2-40B4-BE49-F238E27FC236}">
                <a16:creationId xmlns:a16="http://schemas.microsoft.com/office/drawing/2014/main" xmlns="" id="{09936887-C421-4DC9-AB30-1901388A6D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2AB5B-3E25-452A-AB8A-34DFAC903C03}" type="slidenum">
              <a:rPr lang="en-US" smtClean="0"/>
              <a:t>‹#›</a:t>
            </a:fld>
            <a:endParaRPr lang="en-US"/>
          </a:p>
        </p:txBody>
      </p:sp>
    </p:spTree>
    <p:extLst>
      <p:ext uri="{BB962C8B-B14F-4D97-AF65-F5344CB8AC3E}">
        <p14:creationId xmlns:p14="http://schemas.microsoft.com/office/powerpoint/2010/main" val="1298285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alamatika.com/clean-care-is-safer-care-challenge"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salamatika.com/medication-without-harm-challen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asiajarah.com/%d8%ac%d8%a7-%d9%85%d8%a7%d9%86%d8%af%d9%86-%d9%88%d8%b3%d8%a7%db%8c%d9%84-%d8%ac%d8%b1%d8%a7%d8%ad%db%8c-%d8%af%d8%b1-%d8%a8%d8%af%d9%86-%d8%a8%db%8c%d9%85%d8%a7%d8%b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pdateoperationroom.blogfa.com/post/5"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ctrTitle"/>
          </p:nvPr>
        </p:nvSpPr>
        <p:spPr/>
        <p:txBody>
          <a:bodyPr/>
          <a:lstStyle/>
          <a:p>
            <a:endParaRPr lang="fa-IR"/>
          </a:p>
        </p:txBody>
      </p:sp>
      <p:sp>
        <p:nvSpPr>
          <p:cNvPr id="1048610" name="Subtitle 2"/>
          <p:cNvSpPr>
            <a:spLocks noGrp="1"/>
          </p:cNvSpPr>
          <p:nvPr>
            <p:ph type="subTitle" idx="1"/>
          </p:nvPr>
        </p:nvSpPr>
        <p:spPr/>
        <p:txBody>
          <a:bodyPr/>
          <a:lstStyle/>
          <a:p>
            <a:endParaRPr lang="fa-IR"/>
          </a:p>
        </p:txBody>
      </p:sp>
      <p:pic>
        <p:nvPicPr>
          <p:cNvPr id="2097154" name="Picture 3"/>
          <p:cNvPicPr>
            <a:picLocks noChangeAspect="1"/>
          </p:cNvPicPr>
          <p:nvPr/>
        </p:nvPicPr>
        <p:blipFill>
          <a:blip r:embed="rId2"/>
          <a:stretch>
            <a:fillRect/>
          </a:stretch>
        </p:blipFill>
        <p:spPr>
          <a:xfrm>
            <a:off x="109182" y="61415"/>
            <a:ext cx="11973636" cy="67351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48611" name="Slide Number Placeholder 5"/>
          <p:cNvSpPr>
            <a:spLocks noGrp="1"/>
          </p:cNvSpPr>
          <p:nvPr>
            <p:ph type="sldNum" sz="quarter" idx="12"/>
          </p:nvPr>
        </p:nvSpPr>
        <p:spPr/>
        <p:txBody>
          <a:bodyPr/>
          <a:lstStyle/>
          <a:p>
            <a:fld id="{529FCB65-1F9F-4DD8-B053-A7E793C9661D}" type="slidenum">
              <a:rPr lang="fa-IR" smtClean="0"/>
              <a:t>1</a:t>
            </a:fld>
            <a:endParaRPr lang="fa-IR"/>
          </a:p>
        </p:txBody>
      </p:sp>
      <p:sp>
        <p:nvSpPr>
          <p:cNvPr id="2" name="Date Placeholder 1">
            <a:extLst>
              <a:ext uri="{FF2B5EF4-FFF2-40B4-BE49-F238E27FC236}">
                <a16:creationId xmlns:a16="http://schemas.microsoft.com/office/drawing/2014/main" xmlns="" id="{BFE8A93A-D87D-412D-A8BA-7CECF71B50E2}"/>
              </a:ext>
            </a:extLst>
          </p:cNvPr>
          <p:cNvSpPr>
            <a:spLocks noGrp="1"/>
          </p:cNvSpPr>
          <p:nvPr>
            <p:ph type="dt" sz="half" idx="10"/>
          </p:nvPr>
        </p:nvSpPr>
        <p:spPr/>
        <p:txBody>
          <a:bodyPr/>
          <a:lstStyle/>
          <a:p>
            <a:fld id="{DA8A4CC8-8D3B-4354-B09D-E6C15D6AF245}" type="datetime2">
              <a:rPr lang="en-US" smtClean="0"/>
              <a:t>Saturday, September 30, 2023</a:t>
            </a:fld>
            <a:endParaRPr lang="en-US"/>
          </a:p>
        </p:txBody>
      </p:sp>
      <p:sp>
        <p:nvSpPr>
          <p:cNvPr id="3" name="Footer Placeholder 2">
            <a:extLst>
              <a:ext uri="{FF2B5EF4-FFF2-40B4-BE49-F238E27FC236}">
                <a16:creationId xmlns:a16="http://schemas.microsoft.com/office/drawing/2014/main" xmlns="" id="{46A386A0-5747-4B36-9719-6468F8C61998}"/>
              </a:ext>
            </a:extLst>
          </p:cNvPr>
          <p:cNvSpPr>
            <a:spLocks noGrp="1"/>
          </p:cNvSpPr>
          <p:nvPr>
            <p:ph type="ftr" sz="quarter" idx="11"/>
          </p:nvPr>
        </p:nvSpPr>
        <p:spPr/>
        <p:txBody>
          <a:bodyPr/>
          <a:lstStyle/>
          <a:p>
            <a:r>
              <a:rPr lang="en-US" dirty="0" err="1">
                <a:solidFill>
                  <a:schemeClr val="tx1"/>
                </a:solidFill>
              </a:rPr>
              <a:t>Dr.Nasrin</a:t>
            </a:r>
            <a:r>
              <a:rPr lang="en-US" dirty="0">
                <a:solidFill>
                  <a:schemeClr val="tx1"/>
                </a:solidFill>
              </a:rPr>
              <a:t> </a:t>
            </a:r>
            <a:r>
              <a:rPr lang="en-US" dirty="0" err="1">
                <a:solidFill>
                  <a:schemeClr val="tx1"/>
                </a:solidFill>
              </a:rPr>
              <a:t>Galehdar</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971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2728709-BD4A-4192-880C-B5A64D70E1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850" y="266700"/>
            <a:ext cx="11591925" cy="6089650"/>
          </a:xfrm>
        </p:spPr>
      </p:pic>
      <p:sp>
        <p:nvSpPr>
          <p:cNvPr id="3" name="Date Placeholder 2">
            <a:extLst>
              <a:ext uri="{FF2B5EF4-FFF2-40B4-BE49-F238E27FC236}">
                <a16:creationId xmlns:a16="http://schemas.microsoft.com/office/drawing/2014/main" xmlns="" id="{A945B456-3C91-4040-9777-68E27A479320}"/>
              </a:ext>
            </a:extLst>
          </p:cNvPr>
          <p:cNvSpPr>
            <a:spLocks noGrp="1"/>
          </p:cNvSpPr>
          <p:nvPr>
            <p:ph type="dt" sz="half" idx="10"/>
          </p:nvPr>
        </p:nvSpPr>
        <p:spPr/>
        <p:txBody>
          <a:bodyPr/>
          <a:lstStyle/>
          <a:p>
            <a:fld id="{FA752E4D-AD51-47E5-8E1F-1DD9B78E7125}" type="datetime2">
              <a:rPr lang="en-US" smtClean="0"/>
              <a:t>Saturday, September 30, 2023</a:t>
            </a:fld>
            <a:endParaRPr lang="en-US"/>
          </a:p>
        </p:txBody>
      </p:sp>
      <p:sp>
        <p:nvSpPr>
          <p:cNvPr id="4" name="Footer Placeholder 3">
            <a:extLst>
              <a:ext uri="{FF2B5EF4-FFF2-40B4-BE49-F238E27FC236}">
                <a16:creationId xmlns:a16="http://schemas.microsoft.com/office/drawing/2014/main" xmlns="" id="{E690DA4E-7FBD-4D30-A1A3-81E2D2DD666C}"/>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0180BE3B-3061-4578-8C58-E97BB9B78DD9}"/>
              </a:ext>
            </a:extLst>
          </p:cNvPr>
          <p:cNvSpPr>
            <a:spLocks noGrp="1"/>
          </p:cNvSpPr>
          <p:nvPr>
            <p:ph type="sldNum" sz="quarter" idx="12"/>
          </p:nvPr>
        </p:nvSpPr>
        <p:spPr/>
        <p:txBody>
          <a:bodyPr/>
          <a:lstStyle/>
          <a:p>
            <a:fld id="{0BC2AB5B-3E25-452A-AB8A-34DFAC903C03}" type="slidenum">
              <a:rPr lang="en-US" smtClean="0"/>
              <a:t>10</a:t>
            </a:fld>
            <a:endParaRPr lang="en-US"/>
          </a:p>
        </p:txBody>
      </p:sp>
    </p:spTree>
    <p:extLst>
      <p:ext uri="{BB962C8B-B14F-4D97-AF65-F5344CB8AC3E}">
        <p14:creationId xmlns:p14="http://schemas.microsoft.com/office/powerpoint/2010/main" val="241162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29000">
              <a:schemeClr val="accent1">
                <a:alpha val="27000"/>
                <a:lumMod val="55000"/>
                <a:lumOff val="4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46C13E-F8D6-4EDB-9A85-CB3A603F9B12}"/>
              </a:ext>
            </a:extLst>
          </p:cNvPr>
          <p:cNvSpPr>
            <a:spLocks noGrp="1"/>
          </p:cNvSpPr>
          <p:nvPr>
            <p:ph type="ctr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a:bodyPr>
          <a:lstStyle/>
          <a:p>
            <a:r>
              <a:rPr lang="fa-IR" sz="3600" dirty="0">
                <a:cs typeface="B Nazanin" panose="00000400000000000000" pitchFamily="2" charset="-78"/>
              </a:rPr>
              <a:t>جراحی ایمن چیست؟</a:t>
            </a:r>
            <a:br>
              <a:rPr lang="fa-IR" sz="3600" dirty="0">
                <a:cs typeface="B Nazanin" panose="00000400000000000000" pitchFamily="2" charset="-78"/>
              </a:rPr>
            </a:br>
            <a:r>
              <a:rPr lang="fa-IR" sz="3600" dirty="0">
                <a:cs typeface="B Nazanin" panose="00000400000000000000" pitchFamily="2" charset="-78"/>
              </a:rPr>
              <a:t>منظور از جراحی ایمن، رعایت یکسری اصول علمی و عملی در حین ارائه ی مراقبت های جراحی به بیمار است.</a:t>
            </a:r>
            <a:endParaRPr lang="en-US" sz="3600" dirty="0">
              <a:cs typeface="B Nazanin" panose="00000400000000000000" pitchFamily="2" charset="-78"/>
            </a:endParaRPr>
          </a:p>
        </p:txBody>
      </p:sp>
      <p:sp>
        <p:nvSpPr>
          <p:cNvPr id="3" name="Subtitle 2">
            <a:extLst>
              <a:ext uri="{FF2B5EF4-FFF2-40B4-BE49-F238E27FC236}">
                <a16:creationId xmlns:a16="http://schemas.microsoft.com/office/drawing/2014/main" xmlns="" id="{A8262CED-AF12-4B34-B927-7F301B15041E}"/>
              </a:ext>
            </a:extLst>
          </p:cNvPr>
          <p:cNvSpPr>
            <a:spLocks noGrp="1"/>
          </p:cNvSpPr>
          <p:nvPr>
            <p:ph type="subTitle" idx="1"/>
          </p:nvPr>
        </p:nvSpPr>
        <p:spPr>
          <a:xfrm>
            <a:off x="1524000" y="3940934"/>
            <a:ext cx="9199123" cy="19844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rtl="1"/>
            <a:r>
              <a:rPr lang="fa-IR" sz="3600" dirty="0">
                <a:cs typeface="B Nazanin" panose="00000400000000000000" pitchFamily="2" charset="-78"/>
              </a:rPr>
              <a:t>مانند کاهش خطر عفونت قبل و بعد از جراحی</a:t>
            </a:r>
          </a:p>
          <a:p>
            <a:pPr rtl="1"/>
            <a:r>
              <a:rPr lang="fa-IR" sz="3600" dirty="0">
                <a:cs typeface="B Nazanin" panose="00000400000000000000" pitchFamily="2" charset="-78"/>
              </a:rPr>
              <a:t>عفونت ها می توانند باعث ایجاد درد و ناخوشی شده و بهبودی و ترخیص بیمار را به تأخیر بیاندازند و حتی در مواردی منجر به انجام یک عمل دیگر شوند</a:t>
            </a:r>
            <a:r>
              <a:rPr lang="fa-IR" sz="3200" b="1" dirty="0">
                <a:cs typeface="B Nazanin" panose="00000400000000000000" pitchFamily="2" charset="-78"/>
              </a:rPr>
              <a:t>.</a:t>
            </a:r>
          </a:p>
        </p:txBody>
      </p:sp>
      <p:sp>
        <p:nvSpPr>
          <p:cNvPr id="4" name="Date Placeholder 3">
            <a:extLst>
              <a:ext uri="{FF2B5EF4-FFF2-40B4-BE49-F238E27FC236}">
                <a16:creationId xmlns:a16="http://schemas.microsoft.com/office/drawing/2014/main" xmlns="" id="{CA228D4E-5C2D-4AA9-8C1B-A7C8C1F2444A}"/>
              </a:ext>
            </a:extLst>
          </p:cNvPr>
          <p:cNvSpPr>
            <a:spLocks noGrp="1"/>
          </p:cNvSpPr>
          <p:nvPr>
            <p:ph type="dt" sz="half" idx="10"/>
          </p:nvPr>
        </p:nvSpPr>
        <p:spPr/>
        <p:txBody>
          <a:bodyPr/>
          <a:lstStyle/>
          <a:p>
            <a:fld id="{767352AF-448C-477B-B762-C484ACCE6376}"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FD218E03-3B22-4A7E-94C2-2E38DDF4830B}"/>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303D57F6-DA1C-4780-B199-C4F1790F43AE}"/>
              </a:ext>
            </a:extLst>
          </p:cNvPr>
          <p:cNvSpPr>
            <a:spLocks noGrp="1"/>
          </p:cNvSpPr>
          <p:nvPr>
            <p:ph type="sldNum" sz="quarter" idx="12"/>
          </p:nvPr>
        </p:nvSpPr>
        <p:spPr/>
        <p:txBody>
          <a:bodyPr/>
          <a:lstStyle/>
          <a:p>
            <a:fld id="{0BC2AB5B-3E25-452A-AB8A-34DFAC903C03}" type="slidenum">
              <a:rPr lang="en-US" smtClean="0"/>
              <a:t>11</a:t>
            </a:fld>
            <a:endParaRPr lang="en-US"/>
          </a:p>
        </p:txBody>
      </p:sp>
    </p:spTree>
    <p:extLst>
      <p:ext uri="{BB962C8B-B14F-4D97-AF65-F5344CB8AC3E}">
        <p14:creationId xmlns:p14="http://schemas.microsoft.com/office/powerpoint/2010/main" val="626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69BB29-929A-4715-BF5C-21F6486630A2}"/>
              </a:ext>
            </a:extLst>
          </p:cNvPr>
          <p:cNvSpPr>
            <a:spLocks noGrp="1"/>
          </p:cNvSpPr>
          <p:nvPr>
            <p:ph idx="1"/>
          </p:nvPr>
        </p:nvSpPr>
        <p:spPr>
          <a:xfrm>
            <a:off x="838200" y="1225685"/>
            <a:ext cx="10515600" cy="4114800"/>
          </a:xfr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1">
            <a:schemeClr val="accent2"/>
          </a:lnRef>
          <a:fillRef idx="2">
            <a:schemeClr val="accent2"/>
          </a:fillRef>
          <a:effectRef idx="1">
            <a:schemeClr val="accent2"/>
          </a:effectRef>
          <a:fontRef idx="minor">
            <a:schemeClr val="dk1"/>
          </a:fontRef>
        </p:style>
        <p:txBody>
          <a:bodyPr>
            <a:normAutofit/>
          </a:bodyPr>
          <a:lstStyle/>
          <a:p>
            <a:pPr algn="just" rtl="1"/>
            <a:endParaRPr lang="fa-IR" dirty="0">
              <a:cs typeface="B Nazanin" panose="00000400000000000000" pitchFamily="2" charset="-78"/>
            </a:endParaRPr>
          </a:p>
          <a:p>
            <a:pPr algn="just" rtl="1"/>
            <a:r>
              <a:rPr lang="fa-IR" dirty="0">
                <a:cs typeface="B Nazanin" panose="00000400000000000000" pitchFamily="2" charset="-78"/>
              </a:rPr>
              <a:t>تعریف ایمنی بیمار از نظر </a:t>
            </a:r>
            <a:r>
              <a:rPr lang="en-US" dirty="0">
                <a:cs typeface="B Nazanin" panose="00000400000000000000" pitchFamily="2" charset="-78"/>
              </a:rPr>
              <a:t>WHO </a:t>
            </a:r>
            <a:r>
              <a:rPr lang="fa-IR"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عدم وجود آسيب هاي قابل پيشگيري و همچنين كاهش خطر آسيب هاي بي مورد مرتبط با مراقبت هاي سلامت، به كمترين حد قابل قبول.</a:t>
            </a:r>
          </a:p>
          <a:p>
            <a:pPr marL="0" indent="0" algn="just" rtl="1">
              <a:buNone/>
            </a:pPr>
            <a:endParaRPr lang="fa-IR" dirty="0">
              <a:cs typeface="B Nazanin" panose="00000400000000000000" pitchFamily="2" charset="-78"/>
            </a:endParaRPr>
          </a:p>
          <a:p>
            <a:pPr algn="just" rtl="1"/>
            <a:r>
              <a:rPr lang="fa-IR" dirty="0">
                <a:cs typeface="B Nazanin" panose="00000400000000000000" pitchFamily="2" charset="-78"/>
              </a:rPr>
              <a:t>منظور از"كمترين حد قابل قبول"، ميزان خطري است كه بيمار بايد در مقايسه با خطر ناشي از عدم درمان و يا استفاده از روش هاي درماني ديگر، متحمل شود و اين"كمترين حد"، با توجه به دانش فعلي، منابع موجود و بستري كه در قالب آن، مراقبت هاي سلامت ارائه مي شود، مشخص مي گردد.</a:t>
            </a:r>
          </a:p>
        </p:txBody>
      </p:sp>
      <p:sp>
        <p:nvSpPr>
          <p:cNvPr id="4" name="Date Placeholder 3">
            <a:extLst>
              <a:ext uri="{FF2B5EF4-FFF2-40B4-BE49-F238E27FC236}">
                <a16:creationId xmlns:a16="http://schemas.microsoft.com/office/drawing/2014/main" xmlns="" id="{837DE0E7-F35A-4BDC-BE70-99077DB5555D}"/>
              </a:ext>
            </a:extLst>
          </p:cNvPr>
          <p:cNvSpPr>
            <a:spLocks noGrp="1"/>
          </p:cNvSpPr>
          <p:nvPr>
            <p:ph type="dt" sz="half" idx="10"/>
          </p:nvPr>
        </p:nvSpPr>
        <p:spPr/>
        <p:txBody>
          <a:bodyPr/>
          <a:lstStyle/>
          <a:p>
            <a:fld id="{CFECBC4D-6EFC-4E6F-BC4B-667C1DFD6C34}"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F24498A4-6E4E-45CE-8694-976BB0A18622}"/>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DDBA07F0-00E0-44F0-B658-0A2E4AB6804D}"/>
              </a:ext>
            </a:extLst>
          </p:cNvPr>
          <p:cNvSpPr>
            <a:spLocks noGrp="1"/>
          </p:cNvSpPr>
          <p:nvPr>
            <p:ph type="sldNum" sz="quarter" idx="12"/>
          </p:nvPr>
        </p:nvSpPr>
        <p:spPr/>
        <p:txBody>
          <a:bodyPr/>
          <a:lstStyle/>
          <a:p>
            <a:fld id="{0BC2AB5B-3E25-452A-AB8A-34DFAC903C03}" type="slidenum">
              <a:rPr lang="en-US" smtClean="0"/>
              <a:t>12</a:t>
            </a:fld>
            <a:endParaRPr lang="en-US"/>
          </a:p>
        </p:txBody>
      </p:sp>
    </p:spTree>
    <p:extLst>
      <p:ext uri="{BB962C8B-B14F-4D97-AF65-F5344CB8AC3E}">
        <p14:creationId xmlns:p14="http://schemas.microsoft.com/office/powerpoint/2010/main" val="156798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xmlns="" id="{2A9FC205-2A8A-4841-B0BB-0E964CF9B2C9}"/>
              </a:ext>
            </a:extLst>
          </p:cNvPr>
          <p:cNvSpPr>
            <a:spLocks noGrp="1"/>
          </p:cNvSpPr>
          <p:nvPr>
            <p:ph idx="1"/>
          </p:nvPr>
        </p:nvSpPr>
        <p:spPr>
          <a:xfrm>
            <a:off x="838200" y="742278"/>
            <a:ext cx="10515600" cy="5434685"/>
          </a:xfrm>
          <a:custGeom>
            <a:avLst/>
            <a:gdLst>
              <a:gd name="connsiteX0" fmla="*/ 0 w 10515600"/>
              <a:gd name="connsiteY0" fmla="*/ 0 h 5434685"/>
              <a:gd name="connsiteX1" fmla="*/ 794512 w 10515600"/>
              <a:gd name="connsiteY1" fmla="*/ 0 h 5434685"/>
              <a:gd name="connsiteX2" fmla="*/ 1273556 w 10515600"/>
              <a:gd name="connsiteY2" fmla="*/ 0 h 5434685"/>
              <a:gd name="connsiteX3" fmla="*/ 1647444 w 10515600"/>
              <a:gd name="connsiteY3" fmla="*/ 0 h 5434685"/>
              <a:gd name="connsiteX4" fmla="*/ 2441956 w 10515600"/>
              <a:gd name="connsiteY4" fmla="*/ 0 h 5434685"/>
              <a:gd name="connsiteX5" fmla="*/ 3236468 w 10515600"/>
              <a:gd name="connsiteY5" fmla="*/ 0 h 5434685"/>
              <a:gd name="connsiteX6" fmla="*/ 4030980 w 10515600"/>
              <a:gd name="connsiteY6" fmla="*/ 0 h 5434685"/>
              <a:gd name="connsiteX7" fmla="*/ 4825492 w 10515600"/>
              <a:gd name="connsiteY7" fmla="*/ 0 h 5434685"/>
              <a:gd name="connsiteX8" fmla="*/ 5409692 w 10515600"/>
              <a:gd name="connsiteY8" fmla="*/ 0 h 5434685"/>
              <a:gd name="connsiteX9" fmla="*/ 6099048 w 10515600"/>
              <a:gd name="connsiteY9" fmla="*/ 0 h 5434685"/>
              <a:gd name="connsiteX10" fmla="*/ 6578092 w 10515600"/>
              <a:gd name="connsiteY10" fmla="*/ 0 h 5434685"/>
              <a:gd name="connsiteX11" fmla="*/ 7057136 w 10515600"/>
              <a:gd name="connsiteY11" fmla="*/ 0 h 5434685"/>
              <a:gd name="connsiteX12" fmla="*/ 7325868 w 10515600"/>
              <a:gd name="connsiteY12" fmla="*/ 0 h 5434685"/>
              <a:gd name="connsiteX13" fmla="*/ 8015224 w 10515600"/>
              <a:gd name="connsiteY13" fmla="*/ 0 h 5434685"/>
              <a:gd name="connsiteX14" fmla="*/ 8389112 w 10515600"/>
              <a:gd name="connsiteY14" fmla="*/ 0 h 5434685"/>
              <a:gd name="connsiteX15" fmla="*/ 8868156 w 10515600"/>
              <a:gd name="connsiteY15" fmla="*/ 0 h 5434685"/>
              <a:gd name="connsiteX16" fmla="*/ 9557512 w 10515600"/>
              <a:gd name="connsiteY16" fmla="*/ 0 h 5434685"/>
              <a:gd name="connsiteX17" fmla="*/ 10515600 w 10515600"/>
              <a:gd name="connsiteY17" fmla="*/ 0 h 5434685"/>
              <a:gd name="connsiteX18" fmla="*/ 10515600 w 10515600"/>
              <a:gd name="connsiteY18" fmla="*/ 652162 h 5434685"/>
              <a:gd name="connsiteX19" fmla="*/ 10515600 w 10515600"/>
              <a:gd name="connsiteY19" fmla="*/ 1195631 h 5434685"/>
              <a:gd name="connsiteX20" fmla="*/ 10515600 w 10515600"/>
              <a:gd name="connsiteY20" fmla="*/ 1793446 h 5434685"/>
              <a:gd name="connsiteX21" fmla="*/ 10515600 w 10515600"/>
              <a:gd name="connsiteY21" fmla="*/ 2228221 h 5434685"/>
              <a:gd name="connsiteX22" fmla="*/ 10515600 w 10515600"/>
              <a:gd name="connsiteY22" fmla="*/ 2771689 h 5434685"/>
              <a:gd name="connsiteX23" fmla="*/ 10515600 w 10515600"/>
              <a:gd name="connsiteY23" fmla="*/ 3260811 h 5434685"/>
              <a:gd name="connsiteX24" fmla="*/ 10515600 w 10515600"/>
              <a:gd name="connsiteY24" fmla="*/ 3695586 h 5434685"/>
              <a:gd name="connsiteX25" fmla="*/ 10515600 w 10515600"/>
              <a:gd name="connsiteY25" fmla="*/ 4347748 h 5434685"/>
              <a:gd name="connsiteX26" fmla="*/ 10515600 w 10515600"/>
              <a:gd name="connsiteY26" fmla="*/ 5434685 h 5434685"/>
              <a:gd name="connsiteX27" fmla="*/ 9826244 w 10515600"/>
              <a:gd name="connsiteY27" fmla="*/ 5434685 h 5434685"/>
              <a:gd name="connsiteX28" fmla="*/ 9242044 w 10515600"/>
              <a:gd name="connsiteY28" fmla="*/ 5434685 h 5434685"/>
              <a:gd name="connsiteX29" fmla="*/ 8657844 w 10515600"/>
              <a:gd name="connsiteY29" fmla="*/ 5434685 h 5434685"/>
              <a:gd name="connsiteX30" fmla="*/ 8073644 w 10515600"/>
              <a:gd name="connsiteY30" fmla="*/ 5434685 h 5434685"/>
              <a:gd name="connsiteX31" fmla="*/ 7384288 w 10515600"/>
              <a:gd name="connsiteY31" fmla="*/ 5434685 h 5434685"/>
              <a:gd name="connsiteX32" fmla="*/ 6905244 w 10515600"/>
              <a:gd name="connsiteY32" fmla="*/ 5434685 h 5434685"/>
              <a:gd name="connsiteX33" fmla="*/ 6215888 w 10515600"/>
              <a:gd name="connsiteY33" fmla="*/ 5434685 h 5434685"/>
              <a:gd name="connsiteX34" fmla="*/ 5736844 w 10515600"/>
              <a:gd name="connsiteY34" fmla="*/ 5434685 h 5434685"/>
              <a:gd name="connsiteX35" fmla="*/ 5047488 w 10515600"/>
              <a:gd name="connsiteY35" fmla="*/ 5434685 h 5434685"/>
              <a:gd name="connsiteX36" fmla="*/ 4673600 w 10515600"/>
              <a:gd name="connsiteY36" fmla="*/ 5434685 h 5434685"/>
              <a:gd name="connsiteX37" fmla="*/ 4299712 w 10515600"/>
              <a:gd name="connsiteY37" fmla="*/ 5434685 h 5434685"/>
              <a:gd name="connsiteX38" fmla="*/ 3820668 w 10515600"/>
              <a:gd name="connsiteY38" fmla="*/ 5434685 h 5434685"/>
              <a:gd name="connsiteX39" fmla="*/ 3551936 w 10515600"/>
              <a:gd name="connsiteY39" fmla="*/ 5434685 h 5434685"/>
              <a:gd name="connsiteX40" fmla="*/ 2967736 w 10515600"/>
              <a:gd name="connsiteY40" fmla="*/ 5434685 h 5434685"/>
              <a:gd name="connsiteX41" fmla="*/ 2593848 w 10515600"/>
              <a:gd name="connsiteY41" fmla="*/ 5434685 h 5434685"/>
              <a:gd name="connsiteX42" fmla="*/ 1904492 w 10515600"/>
              <a:gd name="connsiteY42" fmla="*/ 5434685 h 5434685"/>
              <a:gd name="connsiteX43" fmla="*/ 1425448 w 10515600"/>
              <a:gd name="connsiteY43" fmla="*/ 5434685 h 5434685"/>
              <a:gd name="connsiteX44" fmla="*/ 736092 w 10515600"/>
              <a:gd name="connsiteY44" fmla="*/ 5434685 h 5434685"/>
              <a:gd name="connsiteX45" fmla="*/ 0 w 10515600"/>
              <a:gd name="connsiteY45" fmla="*/ 5434685 h 5434685"/>
              <a:gd name="connsiteX46" fmla="*/ 0 w 10515600"/>
              <a:gd name="connsiteY46" fmla="*/ 4999910 h 5434685"/>
              <a:gd name="connsiteX47" fmla="*/ 0 w 10515600"/>
              <a:gd name="connsiteY47" fmla="*/ 4347748 h 5434685"/>
              <a:gd name="connsiteX48" fmla="*/ 0 w 10515600"/>
              <a:gd name="connsiteY48" fmla="*/ 3749933 h 5434685"/>
              <a:gd name="connsiteX49" fmla="*/ 0 w 10515600"/>
              <a:gd name="connsiteY49" fmla="*/ 3097770 h 5434685"/>
              <a:gd name="connsiteX50" fmla="*/ 0 w 10515600"/>
              <a:gd name="connsiteY50" fmla="*/ 2499955 h 5434685"/>
              <a:gd name="connsiteX51" fmla="*/ 0 w 10515600"/>
              <a:gd name="connsiteY51" fmla="*/ 1956487 h 5434685"/>
              <a:gd name="connsiteX52" fmla="*/ 0 w 10515600"/>
              <a:gd name="connsiteY52" fmla="*/ 1467365 h 5434685"/>
              <a:gd name="connsiteX53" fmla="*/ 0 w 10515600"/>
              <a:gd name="connsiteY53" fmla="*/ 1032590 h 5434685"/>
              <a:gd name="connsiteX54" fmla="*/ 0 w 10515600"/>
              <a:gd name="connsiteY54" fmla="*/ 489122 h 5434685"/>
              <a:gd name="connsiteX55" fmla="*/ 0 w 10515600"/>
              <a:gd name="connsiteY55" fmla="*/ 0 h 543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515600" h="5434685" fill="none" extrusionOk="0">
                <a:moveTo>
                  <a:pt x="0" y="0"/>
                </a:moveTo>
                <a:cubicBezTo>
                  <a:pt x="390504" y="-87764"/>
                  <a:pt x="576995" y="66612"/>
                  <a:pt x="794512" y="0"/>
                </a:cubicBezTo>
                <a:cubicBezTo>
                  <a:pt x="1012029" y="-66612"/>
                  <a:pt x="1068907" y="41847"/>
                  <a:pt x="1273556" y="0"/>
                </a:cubicBezTo>
                <a:cubicBezTo>
                  <a:pt x="1478205" y="-41847"/>
                  <a:pt x="1502995" y="12772"/>
                  <a:pt x="1647444" y="0"/>
                </a:cubicBezTo>
                <a:cubicBezTo>
                  <a:pt x="1791893" y="-12772"/>
                  <a:pt x="2190325" y="72496"/>
                  <a:pt x="2441956" y="0"/>
                </a:cubicBezTo>
                <a:cubicBezTo>
                  <a:pt x="2693587" y="-72496"/>
                  <a:pt x="2911739" y="84705"/>
                  <a:pt x="3236468" y="0"/>
                </a:cubicBezTo>
                <a:cubicBezTo>
                  <a:pt x="3561197" y="-84705"/>
                  <a:pt x="3724927" y="29189"/>
                  <a:pt x="4030980" y="0"/>
                </a:cubicBezTo>
                <a:cubicBezTo>
                  <a:pt x="4337033" y="-29189"/>
                  <a:pt x="4497530" y="75123"/>
                  <a:pt x="4825492" y="0"/>
                </a:cubicBezTo>
                <a:cubicBezTo>
                  <a:pt x="5153454" y="-75123"/>
                  <a:pt x="5176807" y="10531"/>
                  <a:pt x="5409692" y="0"/>
                </a:cubicBezTo>
                <a:cubicBezTo>
                  <a:pt x="5642577" y="-10531"/>
                  <a:pt x="5861089" y="11569"/>
                  <a:pt x="6099048" y="0"/>
                </a:cubicBezTo>
                <a:cubicBezTo>
                  <a:pt x="6337007" y="-11569"/>
                  <a:pt x="6418182" y="54247"/>
                  <a:pt x="6578092" y="0"/>
                </a:cubicBezTo>
                <a:cubicBezTo>
                  <a:pt x="6738002" y="-54247"/>
                  <a:pt x="6920676" y="55896"/>
                  <a:pt x="7057136" y="0"/>
                </a:cubicBezTo>
                <a:cubicBezTo>
                  <a:pt x="7193596" y="-55896"/>
                  <a:pt x="7201746" y="23154"/>
                  <a:pt x="7325868" y="0"/>
                </a:cubicBezTo>
                <a:cubicBezTo>
                  <a:pt x="7449990" y="-23154"/>
                  <a:pt x="7747535" y="5684"/>
                  <a:pt x="8015224" y="0"/>
                </a:cubicBezTo>
                <a:cubicBezTo>
                  <a:pt x="8282913" y="-5684"/>
                  <a:pt x="8260309" y="40830"/>
                  <a:pt x="8389112" y="0"/>
                </a:cubicBezTo>
                <a:cubicBezTo>
                  <a:pt x="8517915" y="-40830"/>
                  <a:pt x="8753573" y="36221"/>
                  <a:pt x="8868156" y="0"/>
                </a:cubicBezTo>
                <a:cubicBezTo>
                  <a:pt x="8982739" y="-36221"/>
                  <a:pt x="9374465" y="31999"/>
                  <a:pt x="9557512" y="0"/>
                </a:cubicBezTo>
                <a:cubicBezTo>
                  <a:pt x="9740559" y="-31999"/>
                  <a:pt x="10248321" y="23114"/>
                  <a:pt x="10515600" y="0"/>
                </a:cubicBezTo>
                <a:cubicBezTo>
                  <a:pt x="10529346" y="155284"/>
                  <a:pt x="10505059" y="521003"/>
                  <a:pt x="10515600" y="652162"/>
                </a:cubicBezTo>
                <a:cubicBezTo>
                  <a:pt x="10526141" y="783321"/>
                  <a:pt x="10479784" y="1020399"/>
                  <a:pt x="10515600" y="1195631"/>
                </a:cubicBezTo>
                <a:cubicBezTo>
                  <a:pt x="10551416" y="1370863"/>
                  <a:pt x="10455289" y="1645333"/>
                  <a:pt x="10515600" y="1793446"/>
                </a:cubicBezTo>
                <a:cubicBezTo>
                  <a:pt x="10575911" y="1941559"/>
                  <a:pt x="10488592" y="2042157"/>
                  <a:pt x="10515600" y="2228221"/>
                </a:cubicBezTo>
                <a:cubicBezTo>
                  <a:pt x="10542608" y="2414286"/>
                  <a:pt x="10475899" y="2594126"/>
                  <a:pt x="10515600" y="2771689"/>
                </a:cubicBezTo>
                <a:cubicBezTo>
                  <a:pt x="10555301" y="2949252"/>
                  <a:pt x="10488124" y="3158335"/>
                  <a:pt x="10515600" y="3260811"/>
                </a:cubicBezTo>
                <a:cubicBezTo>
                  <a:pt x="10543076" y="3363287"/>
                  <a:pt x="10471957" y="3549494"/>
                  <a:pt x="10515600" y="3695586"/>
                </a:cubicBezTo>
                <a:cubicBezTo>
                  <a:pt x="10559243" y="3841678"/>
                  <a:pt x="10506671" y="4038299"/>
                  <a:pt x="10515600" y="4347748"/>
                </a:cubicBezTo>
                <a:cubicBezTo>
                  <a:pt x="10524529" y="4657197"/>
                  <a:pt x="10513903" y="5150146"/>
                  <a:pt x="10515600" y="5434685"/>
                </a:cubicBezTo>
                <a:cubicBezTo>
                  <a:pt x="10255583" y="5453259"/>
                  <a:pt x="9979211" y="5376118"/>
                  <a:pt x="9826244" y="5434685"/>
                </a:cubicBezTo>
                <a:cubicBezTo>
                  <a:pt x="9673277" y="5493252"/>
                  <a:pt x="9531255" y="5433966"/>
                  <a:pt x="9242044" y="5434685"/>
                </a:cubicBezTo>
                <a:cubicBezTo>
                  <a:pt x="8952833" y="5435404"/>
                  <a:pt x="8867873" y="5429575"/>
                  <a:pt x="8657844" y="5434685"/>
                </a:cubicBezTo>
                <a:cubicBezTo>
                  <a:pt x="8447815" y="5439795"/>
                  <a:pt x="8308600" y="5364770"/>
                  <a:pt x="8073644" y="5434685"/>
                </a:cubicBezTo>
                <a:cubicBezTo>
                  <a:pt x="7838688" y="5504600"/>
                  <a:pt x="7643065" y="5368615"/>
                  <a:pt x="7384288" y="5434685"/>
                </a:cubicBezTo>
                <a:cubicBezTo>
                  <a:pt x="7125511" y="5500755"/>
                  <a:pt x="7068929" y="5395277"/>
                  <a:pt x="6905244" y="5434685"/>
                </a:cubicBezTo>
                <a:cubicBezTo>
                  <a:pt x="6741559" y="5474093"/>
                  <a:pt x="6490170" y="5413194"/>
                  <a:pt x="6215888" y="5434685"/>
                </a:cubicBezTo>
                <a:cubicBezTo>
                  <a:pt x="5941606" y="5456176"/>
                  <a:pt x="5844566" y="5395083"/>
                  <a:pt x="5736844" y="5434685"/>
                </a:cubicBezTo>
                <a:cubicBezTo>
                  <a:pt x="5629122" y="5474287"/>
                  <a:pt x="5266957" y="5358362"/>
                  <a:pt x="5047488" y="5434685"/>
                </a:cubicBezTo>
                <a:cubicBezTo>
                  <a:pt x="4828019" y="5511008"/>
                  <a:pt x="4828736" y="5425548"/>
                  <a:pt x="4673600" y="5434685"/>
                </a:cubicBezTo>
                <a:cubicBezTo>
                  <a:pt x="4518464" y="5443822"/>
                  <a:pt x="4468736" y="5418439"/>
                  <a:pt x="4299712" y="5434685"/>
                </a:cubicBezTo>
                <a:cubicBezTo>
                  <a:pt x="4130688" y="5450931"/>
                  <a:pt x="4044507" y="5395711"/>
                  <a:pt x="3820668" y="5434685"/>
                </a:cubicBezTo>
                <a:cubicBezTo>
                  <a:pt x="3596829" y="5473659"/>
                  <a:pt x="3628312" y="5409073"/>
                  <a:pt x="3551936" y="5434685"/>
                </a:cubicBezTo>
                <a:cubicBezTo>
                  <a:pt x="3475560" y="5460297"/>
                  <a:pt x="3116882" y="5408189"/>
                  <a:pt x="2967736" y="5434685"/>
                </a:cubicBezTo>
                <a:cubicBezTo>
                  <a:pt x="2818590" y="5461181"/>
                  <a:pt x="2767159" y="5433472"/>
                  <a:pt x="2593848" y="5434685"/>
                </a:cubicBezTo>
                <a:cubicBezTo>
                  <a:pt x="2420537" y="5435898"/>
                  <a:pt x="2048938" y="5413432"/>
                  <a:pt x="1904492" y="5434685"/>
                </a:cubicBezTo>
                <a:cubicBezTo>
                  <a:pt x="1760046" y="5455938"/>
                  <a:pt x="1615285" y="5389453"/>
                  <a:pt x="1425448" y="5434685"/>
                </a:cubicBezTo>
                <a:cubicBezTo>
                  <a:pt x="1235611" y="5479917"/>
                  <a:pt x="1080404" y="5354210"/>
                  <a:pt x="736092" y="5434685"/>
                </a:cubicBezTo>
                <a:cubicBezTo>
                  <a:pt x="391780" y="5515160"/>
                  <a:pt x="292701" y="5412703"/>
                  <a:pt x="0" y="5434685"/>
                </a:cubicBezTo>
                <a:cubicBezTo>
                  <a:pt x="-29460" y="5301546"/>
                  <a:pt x="18603" y="5130225"/>
                  <a:pt x="0" y="4999910"/>
                </a:cubicBezTo>
                <a:cubicBezTo>
                  <a:pt x="-18603" y="4869595"/>
                  <a:pt x="54035" y="4650992"/>
                  <a:pt x="0" y="4347748"/>
                </a:cubicBezTo>
                <a:cubicBezTo>
                  <a:pt x="-54035" y="4044504"/>
                  <a:pt x="20323" y="4040983"/>
                  <a:pt x="0" y="3749933"/>
                </a:cubicBezTo>
                <a:cubicBezTo>
                  <a:pt x="-20323" y="3458884"/>
                  <a:pt x="20036" y="3344269"/>
                  <a:pt x="0" y="3097770"/>
                </a:cubicBezTo>
                <a:cubicBezTo>
                  <a:pt x="-20036" y="2851271"/>
                  <a:pt x="10067" y="2749134"/>
                  <a:pt x="0" y="2499955"/>
                </a:cubicBezTo>
                <a:cubicBezTo>
                  <a:pt x="-10067" y="2250776"/>
                  <a:pt x="16028" y="2131654"/>
                  <a:pt x="0" y="1956487"/>
                </a:cubicBezTo>
                <a:cubicBezTo>
                  <a:pt x="-16028" y="1781320"/>
                  <a:pt x="47230" y="1619645"/>
                  <a:pt x="0" y="1467365"/>
                </a:cubicBezTo>
                <a:cubicBezTo>
                  <a:pt x="-47230" y="1315085"/>
                  <a:pt x="18572" y="1188902"/>
                  <a:pt x="0" y="1032590"/>
                </a:cubicBezTo>
                <a:cubicBezTo>
                  <a:pt x="-18572" y="876279"/>
                  <a:pt x="39060" y="630887"/>
                  <a:pt x="0" y="489122"/>
                </a:cubicBezTo>
                <a:cubicBezTo>
                  <a:pt x="-39060" y="347357"/>
                  <a:pt x="22845" y="154333"/>
                  <a:pt x="0" y="0"/>
                </a:cubicBezTo>
                <a:close/>
              </a:path>
              <a:path w="10515600" h="5434685" stroke="0" extrusionOk="0">
                <a:moveTo>
                  <a:pt x="0" y="0"/>
                </a:moveTo>
                <a:cubicBezTo>
                  <a:pt x="151727" y="-2156"/>
                  <a:pt x="276586" y="4154"/>
                  <a:pt x="373888" y="0"/>
                </a:cubicBezTo>
                <a:cubicBezTo>
                  <a:pt x="471190" y="-4154"/>
                  <a:pt x="873139" y="31848"/>
                  <a:pt x="1063244" y="0"/>
                </a:cubicBezTo>
                <a:cubicBezTo>
                  <a:pt x="1253349" y="-31848"/>
                  <a:pt x="1345896" y="20771"/>
                  <a:pt x="1542288" y="0"/>
                </a:cubicBezTo>
                <a:cubicBezTo>
                  <a:pt x="1738680" y="-20771"/>
                  <a:pt x="1836454" y="21967"/>
                  <a:pt x="1916176" y="0"/>
                </a:cubicBezTo>
                <a:cubicBezTo>
                  <a:pt x="1995898" y="-21967"/>
                  <a:pt x="2408380" y="53427"/>
                  <a:pt x="2710688" y="0"/>
                </a:cubicBezTo>
                <a:cubicBezTo>
                  <a:pt x="3012996" y="-53427"/>
                  <a:pt x="2991290" y="28809"/>
                  <a:pt x="3189732" y="0"/>
                </a:cubicBezTo>
                <a:cubicBezTo>
                  <a:pt x="3388174" y="-28809"/>
                  <a:pt x="3565049" y="8439"/>
                  <a:pt x="3879088" y="0"/>
                </a:cubicBezTo>
                <a:cubicBezTo>
                  <a:pt x="4193127" y="-8439"/>
                  <a:pt x="4121628" y="39389"/>
                  <a:pt x="4358132" y="0"/>
                </a:cubicBezTo>
                <a:cubicBezTo>
                  <a:pt x="4594636" y="-39389"/>
                  <a:pt x="4738041" y="283"/>
                  <a:pt x="4942332" y="0"/>
                </a:cubicBezTo>
                <a:cubicBezTo>
                  <a:pt x="5146623" y="-283"/>
                  <a:pt x="5417360" y="60871"/>
                  <a:pt x="5736844" y="0"/>
                </a:cubicBezTo>
                <a:cubicBezTo>
                  <a:pt x="6056328" y="-60871"/>
                  <a:pt x="5945478" y="16973"/>
                  <a:pt x="6110732" y="0"/>
                </a:cubicBezTo>
                <a:cubicBezTo>
                  <a:pt x="6275986" y="-16973"/>
                  <a:pt x="6249090" y="5388"/>
                  <a:pt x="6379464" y="0"/>
                </a:cubicBezTo>
                <a:cubicBezTo>
                  <a:pt x="6509838" y="-5388"/>
                  <a:pt x="6747363" y="20797"/>
                  <a:pt x="6858508" y="0"/>
                </a:cubicBezTo>
                <a:cubicBezTo>
                  <a:pt x="6969653" y="-20797"/>
                  <a:pt x="7006658" y="14901"/>
                  <a:pt x="7127240" y="0"/>
                </a:cubicBezTo>
                <a:cubicBezTo>
                  <a:pt x="7247822" y="-14901"/>
                  <a:pt x="7325340" y="6593"/>
                  <a:pt x="7501128" y="0"/>
                </a:cubicBezTo>
                <a:cubicBezTo>
                  <a:pt x="7676916" y="-6593"/>
                  <a:pt x="7772102" y="30365"/>
                  <a:pt x="7875016" y="0"/>
                </a:cubicBezTo>
                <a:cubicBezTo>
                  <a:pt x="7977930" y="-30365"/>
                  <a:pt x="8238411" y="704"/>
                  <a:pt x="8354060" y="0"/>
                </a:cubicBezTo>
                <a:cubicBezTo>
                  <a:pt x="8469709" y="-704"/>
                  <a:pt x="8768646" y="26007"/>
                  <a:pt x="9043416" y="0"/>
                </a:cubicBezTo>
                <a:cubicBezTo>
                  <a:pt x="9318186" y="-26007"/>
                  <a:pt x="9324405" y="43054"/>
                  <a:pt x="9522460" y="0"/>
                </a:cubicBezTo>
                <a:cubicBezTo>
                  <a:pt x="9720515" y="-43054"/>
                  <a:pt x="10291274" y="71183"/>
                  <a:pt x="10515600" y="0"/>
                </a:cubicBezTo>
                <a:cubicBezTo>
                  <a:pt x="10521519" y="146770"/>
                  <a:pt x="10505861" y="215247"/>
                  <a:pt x="10515600" y="380428"/>
                </a:cubicBezTo>
                <a:cubicBezTo>
                  <a:pt x="10525339" y="545609"/>
                  <a:pt x="10499274" y="855180"/>
                  <a:pt x="10515600" y="1032590"/>
                </a:cubicBezTo>
                <a:cubicBezTo>
                  <a:pt x="10531926" y="1210000"/>
                  <a:pt x="10493113" y="1293268"/>
                  <a:pt x="10515600" y="1521712"/>
                </a:cubicBezTo>
                <a:cubicBezTo>
                  <a:pt x="10538087" y="1750156"/>
                  <a:pt x="10481126" y="1993735"/>
                  <a:pt x="10515600" y="2119527"/>
                </a:cubicBezTo>
                <a:cubicBezTo>
                  <a:pt x="10550074" y="2245320"/>
                  <a:pt x="10473043" y="2539546"/>
                  <a:pt x="10515600" y="2717343"/>
                </a:cubicBezTo>
                <a:cubicBezTo>
                  <a:pt x="10558157" y="2895140"/>
                  <a:pt x="10480910" y="3046664"/>
                  <a:pt x="10515600" y="3152117"/>
                </a:cubicBezTo>
                <a:cubicBezTo>
                  <a:pt x="10550290" y="3257570"/>
                  <a:pt x="10500442" y="3412179"/>
                  <a:pt x="10515600" y="3586892"/>
                </a:cubicBezTo>
                <a:cubicBezTo>
                  <a:pt x="10530758" y="3761606"/>
                  <a:pt x="10510450" y="3929096"/>
                  <a:pt x="10515600" y="4239054"/>
                </a:cubicBezTo>
                <a:cubicBezTo>
                  <a:pt x="10520750" y="4549012"/>
                  <a:pt x="10513093" y="4488599"/>
                  <a:pt x="10515600" y="4673829"/>
                </a:cubicBezTo>
                <a:cubicBezTo>
                  <a:pt x="10518107" y="4859060"/>
                  <a:pt x="10428177" y="5209573"/>
                  <a:pt x="10515600" y="5434685"/>
                </a:cubicBezTo>
                <a:cubicBezTo>
                  <a:pt x="10249501" y="5518004"/>
                  <a:pt x="10058710" y="5407010"/>
                  <a:pt x="9721088" y="5434685"/>
                </a:cubicBezTo>
                <a:cubicBezTo>
                  <a:pt x="9383466" y="5462360"/>
                  <a:pt x="9267333" y="5373955"/>
                  <a:pt x="8926576" y="5434685"/>
                </a:cubicBezTo>
                <a:cubicBezTo>
                  <a:pt x="8585819" y="5495415"/>
                  <a:pt x="8771995" y="5434524"/>
                  <a:pt x="8657844" y="5434685"/>
                </a:cubicBezTo>
                <a:cubicBezTo>
                  <a:pt x="8543693" y="5434846"/>
                  <a:pt x="8260110" y="5406372"/>
                  <a:pt x="7968488" y="5434685"/>
                </a:cubicBezTo>
                <a:cubicBezTo>
                  <a:pt x="7676866" y="5462998"/>
                  <a:pt x="7592085" y="5392972"/>
                  <a:pt x="7489444" y="5434685"/>
                </a:cubicBezTo>
                <a:cubicBezTo>
                  <a:pt x="7386803" y="5476398"/>
                  <a:pt x="7071039" y="5431691"/>
                  <a:pt x="6905244" y="5434685"/>
                </a:cubicBezTo>
                <a:cubicBezTo>
                  <a:pt x="6739449" y="5437679"/>
                  <a:pt x="6443313" y="5409504"/>
                  <a:pt x="6215888" y="5434685"/>
                </a:cubicBezTo>
                <a:cubicBezTo>
                  <a:pt x="5988463" y="5459866"/>
                  <a:pt x="5580995" y="5429841"/>
                  <a:pt x="5421376" y="5434685"/>
                </a:cubicBezTo>
                <a:cubicBezTo>
                  <a:pt x="5261757" y="5439529"/>
                  <a:pt x="5231069" y="5414013"/>
                  <a:pt x="5152644" y="5434685"/>
                </a:cubicBezTo>
                <a:cubicBezTo>
                  <a:pt x="5074219" y="5455357"/>
                  <a:pt x="4922355" y="5393184"/>
                  <a:pt x="4778756" y="5434685"/>
                </a:cubicBezTo>
                <a:cubicBezTo>
                  <a:pt x="4635157" y="5476186"/>
                  <a:pt x="4340571" y="5422464"/>
                  <a:pt x="4089400" y="5434685"/>
                </a:cubicBezTo>
                <a:cubicBezTo>
                  <a:pt x="3838229" y="5446906"/>
                  <a:pt x="3866227" y="5425500"/>
                  <a:pt x="3715512" y="5434685"/>
                </a:cubicBezTo>
                <a:cubicBezTo>
                  <a:pt x="3564797" y="5443870"/>
                  <a:pt x="3502889" y="5404954"/>
                  <a:pt x="3446780" y="5434685"/>
                </a:cubicBezTo>
                <a:cubicBezTo>
                  <a:pt x="3390671" y="5464416"/>
                  <a:pt x="3092884" y="5383386"/>
                  <a:pt x="2757424" y="5434685"/>
                </a:cubicBezTo>
                <a:cubicBezTo>
                  <a:pt x="2421964" y="5485984"/>
                  <a:pt x="2546294" y="5432496"/>
                  <a:pt x="2488692" y="5434685"/>
                </a:cubicBezTo>
                <a:cubicBezTo>
                  <a:pt x="2431090" y="5436874"/>
                  <a:pt x="2343734" y="5423569"/>
                  <a:pt x="2219960" y="5434685"/>
                </a:cubicBezTo>
                <a:cubicBezTo>
                  <a:pt x="2096186" y="5445801"/>
                  <a:pt x="1687530" y="5391474"/>
                  <a:pt x="1530604" y="5434685"/>
                </a:cubicBezTo>
                <a:cubicBezTo>
                  <a:pt x="1373678" y="5477896"/>
                  <a:pt x="1371057" y="5408448"/>
                  <a:pt x="1261872" y="5434685"/>
                </a:cubicBezTo>
                <a:cubicBezTo>
                  <a:pt x="1152687" y="5460922"/>
                  <a:pt x="451846" y="5310982"/>
                  <a:pt x="0" y="5434685"/>
                </a:cubicBezTo>
                <a:cubicBezTo>
                  <a:pt x="-17957" y="5310677"/>
                  <a:pt x="35967" y="5141851"/>
                  <a:pt x="0" y="4891217"/>
                </a:cubicBezTo>
                <a:cubicBezTo>
                  <a:pt x="-35967" y="4640583"/>
                  <a:pt x="40577" y="4535710"/>
                  <a:pt x="0" y="4239054"/>
                </a:cubicBezTo>
                <a:cubicBezTo>
                  <a:pt x="-40577" y="3942398"/>
                  <a:pt x="8698" y="3898462"/>
                  <a:pt x="0" y="3586892"/>
                </a:cubicBezTo>
                <a:cubicBezTo>
                  <a:pt x="-8698" y="3275322"/>
                  <a:pt x="37964" y="3158759"/>
                  <a:pt x="0" y="3043424"/>
                </a:cubicBezTo>
                <a:cubicBezTo>
                  <a:pt x="-37964" y="2928089"/>
                  <a:pt x="22581" y="2704655"/>
                  <a:pt x="0" y="2391261"/>
                </a:cubicBezTo>
                <a:cubicBezTo>
                  <a:pt x="-22581" y="2077867"/>
                  <a:pt x="9578" y="2106226"/>
                  <a:pt x="0" y="1847793"/>
                </a:cubicBezTo>
                <a:cubicBezTo>
                  <a:pt x="-9578" y="1589360"/>
                  <a:pt x="1011" y="1530319"/>
                  <a:pt x="0" y="1413018"/>
                </a:cubicBezTo>
                <a:cubicBezTo>
                  <a:pt x="-1011" y="1295717"/>
                  <a:pt x="42460" y="1078086"/>
                  <a:pt x="0" y="869550"/>
                </a:cubicBezTo>
                <a:cubicBezTo>
                  <a:pt x="-42460" y="661014"/>
                  <a:pt x="25602" y="631169"/>
                  <a:pt x="0" y="489122"/>
                </a:cubicBezTo>
                <a:cubicBezTo>
                  <a:pt x="-25602" y="347075"/>
                  <a:pt x="31161" y="152444"/>
                  <a:pt x="0" y="0"/>
                </a:cubicBezTo>
                <a:close/>
              </a:path>
            </a:pathLst>
          </a:custGeom>
          <a:ln w="57150">
            <a:solidFill>
              <a:srgbClr val="FFC000"/>
            </a:solidFill>
            <a:extLst>
              <a:ext uri="{C807C97D-BFC1-408E-A445-0C87EB9F89A2}">
                <ask:lineSketchStyleProps xmlns:ask="http://schemas.microsoft.com/office/drawing/2018/sketchyshapes" xmlns="" sd="3023029883">
                  <ask:type>
                    <ask:lineSketchScribble/>
                  </ask:type>
                </ask:lineSketchStyleProps>
              </a:ext>
            </a:extLst>
          </a:ln>
        </p:spPr>
        <p:txBody>
          <a:bodyPr>
            <a:normAutofit/>
          </a:bodyPr>
          <a:lstStyle/>
          <a:p>
            <a:pPr marL="0" marR="0" algn="r" rtl="1"/>
            <a:r>
              <a:rPr lang="ar-SA" sz="1800" b="1" dirty="0">
                <a:solidFill>
                  <a:srgbClr val="169179"/>
                </a:solidFill>
                <a:effectLst/>
                <a:latin typeface="Times New Roman" panose="02020603050405020304" pitchFamily="18" charset="0"/>
                <a:ea typeface="Times New Roman" panose="02020603050405020304" pitchFamily="18" charset="0"/>
              </a:rPr>
              <a:t>د</a:t>
            </a:r>
            <a:r>
              <a:rPr lang="ar-SA" sz="2400" b="1" dirty="0">
                <a:solidFill>
                  <a:srgbClr val="169179"/>
                </a:solidFill>
                <a:effectLst/>
                <a:latin typeface="Times New Roman" panose="02020603050405020304" pitchFamily="18" charset="0"/>
                <a:ea typeface="Times New Roman" panose="02020603050405020304" pitchFamily="18" charset="0"/>
              </a:rPr>
              <a:t>ومین چالش جهانی ایمنی بیمار</a:t>
            </a:r>
            <a:endParaRPr lang="en-US" sz="2400" b="1" dirty="0">
              <a:effectLst/>
              <a:latin typeface="Times New Roman" panose="02020603050405020304" pitchFamily="18" charset="0"/>
              <a:ea typeface="Times New Roman" panose="02020603050405020304" pitchFamily="18" charset="0"/>
            </a:endParaRPr>
          </a:p>
          <a:p>
            <a:pPr marL="0" marR="0" algn="r" rtl="1"/>
            <a:r>
              <a:rPr lang="ar-SA" sz="2400" dirty="0">
                <a:effectLst/>
                <a:latin typeface="Times New Roman" panose="02020603050405020304" pitchFamily="18" charset="0"/>
                <a:ea typeface="Times New Roman" panose="02020603050405020304" pitchFamily="18" charset="0"/>
              </a:rPr>
              <a:t>دومین چالش جهانی ایمنی بیمار</a:t>
            </a:r>
            <a:r>
              <a:rPr lang="en-US" sz="2400" dirty="0">
                <a:effectLst/>
                <a:latin typeface="Times New Roman" panose="02020603050405020304" pitchFamily="18" charset="0"/>
                <a:ea typeface="Times New Roman" panose="02020603050405020304" pitchFamily="18" charset="0"/>
              </a:rPr>
              <a:t> WHO </a:t>
            </a:r>
            <a:r>
              <a:rPr lang="ar-SA" sz="2400" dirty="0">
                <a:effectLst/>
                <a:latin typeface="Times New Roman" panose="02020603050405020304" pitchFamily="18" charset="0"/>
                <a:ea typeface="Times New Roman" panose="02020603050405020304" pitchFamily="18" charset="0"/>
              </a:rPr>
              <a:t>با عنوان "جراحی ایمن باعث نجات جان افراد می‌شود"، بوده است</a:t>
            </a:r>
            <a:r>
              <a:rPr lang="en-US" sz="2400" dirty="0">
                <a:effectLst/>
                <a:latin typeface="Times New Roman" panose="02020603050405020304" pitchFamily="18" charset="0"/>
                <a:ea typeface="Times New Roman" panose="02020603050405020304" pitchFamily="18" charset="0"/>
              </a:rPr>
              <a:t>:</a:t>
            </a:r>
          </a:p>
          <a:p>
            <a:pPr marL="0" marR="0" algn="ctr" rtl="1"/>
            <a:r>
              <a:rPr lang="en-US" sz="2400" dirty="0">
                <a:solidFill>
                  <a:srgbClr val="000000"/>
                </a:solidFill>
                <a:effectLst/>
                <a:latin typeface="Times New Roman" panose="02020603050405020304" pitchFamily="18" charset="0"/>
                <a:ea typeface="Times New Roman" panose="02020603050405020304" pitchFamily="18" charset="0"/>
              </a:rPr>
              <a:t>  "Safe surgery saves lives"  </a:t>
            </a:r>
            <a:endParaRPr lang="en-US" sz="2400" dirty="0">
              <a:effectLst/>
              <a:latin typeface="Times New Roman" panose="02020603050405020304" pitchFamily="18" charset="0"/>
              <a:ea typeface="Times New Roman" panose="02020603050405020304" pitchFamily="18" charset="0"/>
            </a:endParaRPr>
          </a:p>
          <a:p>
            <a:pPr marL="0" marR="0" algn="r" rtl="1"/>
            <a:r>
              <a:rPr lang="en-US" sz="2400" dirty="0">
                <a:effectLst/>
                <a:latin typeface="Times New Roman" panose="02020603050405020304" pitchFamily="18" charset="0"/>
                <a:ea typeface="Times New Roman" panose="02020603050405020304" pitchFamily="18" charset="0"/>
              </a:rPr>
              <a:t> </a:t>
            </a:r>
            <a:r>
              <a:rPr lang="ar-SA" sz="2400" dirty="0">
                <a:effectLst/>
                <a:latin typeface="Times New Roman" panose="02020603050405020304" pitchFamily="18" charset="0"/>
                <a:ea typeface="Times New Roman" panose="02020603050405020304" pitchFamily="18" charset="0"/>
              </a:rPr>
              <a:t>این چالش، با تعیین یک مجموعه اصلی از استانداردهای ایمنی که قابلیت به‌کارگیری در همه کشورهای عضو</a:t>
            </a:r>
            <a:r>
              <a:rPr lang="en-US" sz="2400" dirty="0">
                <a:effectLst/>
                <a:latin typeface="Times New Roman" panose="02020603050405020304" pitchFamily="18" charset="0"/>
                <a:ea typeface="Times New Roman" panose="02020603050405020304" pitchFamily="18" charset="0"/>
              </a:rPr>
              <a:t> WHO </a:t>
            </a:r>
            <a:r>
              <a:rPr lang="ar-SA" sz="2400" dirty="0">
                <a:effectLst/>
                <a:latin typeface="Times New Roman" panose="02020603050405020304" pitchFamily="18" charset="0"/>
                <a:ea typeface="Times New Roman" panose="02020603050405020304" pitchFamily="18" charset="0"/>
              </a:rPr>
              <a:t>را دارد، ایمنی مراقبت‌های جراحی در سراسر جهان را بهبود می‌بخش</a:t>
            </a:r>
            <a:r>
              <a:rPr lang="fa-IR" sz="2400" dirty="0">
                <a:latin typeface="Times New Roman" panose="02020603050405020304" pitchFamily="18" charset="0"/>
                <a:ea typeface="Times New Roman" panose="02020603050405020304" pitchFamily="18" charset="0"/>
              </a:rPr>
              <a:t>د.</a:t>
            </a:r>
            <a:r>
              <a:rPr lang="en-US" sz="2400" dirty="0">
                <a:effectLst/>
                <a:latin typeface="Times New Roman" panose="02020603050405020304" pitchFamily="18" charset="0"/>
                <a:ea typeface="Times New Roman" panose="02020603050405020304" pitchFamily="18" charset="0"/>
              </a:rPr>
              <a:t> </a:t>
            </a:r>
            <a:endParaRPr lang="fa-IR" sz="2400" dirty="0">
              <a:effectLst/>
              <a:latin typeface="Times New Roman" panose="02020603050405020304" pitchFamily="18" charset="0"/>
              <a:ea typeface="Times New Roman" panose="02020603050405020304" pitchFamily="18" charset="0"/>
            </a:endParaRPr>
          </a:p>
          <a:p>
            <a:pPr marL="0" marR="0" indent="0" algn="r" rtl="1">
              <a:buNone/>
            </a:pPr>
            <a:endParaRPr lang="en-US" sz="24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ar-SA" sz="2400" dirty="0">
                <a:effectLst/>
                <a:latin typeface="Calibri" panose="020F0502020204030204" pitchFamily="34" charset="0"/>
                <a:ea typeface="Times New Roman" panose="02020603050405020304" pitchFamily="18" charset="0"/>
                <a:cs typeface="Times New Roman" panose="02020603050405020304" pitchFamily="18" charset="0"/>
              </a:rPr>
              <a:t>چهار حوزه‌ای که ایمنی مراقبت‌های جراحی می‌تواند در آنها پیشرفت چشمگیری کند را مشخص کردند</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cs typeface="Times New Roman" panose="02020603050405020304" pitchFamily="18" charset="0"/>
              </a:rPr>
              <a:t>پیشگیری از عفونت محل جراحی</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cs typeface="Times New Roman" panose="02020603050405020304" pitchFamily="18" charset="0"/>
              </a:rPr>
              <a:t>بیهوشی ایمن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cs typeface="Times New Roman" panose="02020603050405020304" pitchFamily="18" charset="0"/>
              </a:rPr>
              <a:t>تیم‌های جراحی ایمن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cs typeface="Times New Roman" panose="02020603050405020304" pitchFamily="18" charset="0"/>
              </a:rPr>
              <a:t>سنجش خدمات جراحی</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xmlns="" id="{BFEE0013-2EA3-4A67-AEFA-E69AD2BAA010}"/>
              </a:ext>
            </a:extLst>
          </p:cNvPr>
          <p:cNvSpPr>
            <a:spLocks noGrp="1"/>
          </p:cNvSpPr>
          <p:nvPr>
            <p:ph type="dt" sz="half" idx="10"/>
          </p:nvPr>
        </p:nvSpPr>
        <p:spPr/>
        <p:txBody>
          <a:bodyPr/>
          <a:lstStyle/>
          <a:p>
            <a:fld id="{8132E629-B2CF-443A-A6F5-45E1FFE7712A}" type="datetime2">
              <a:rPr lang="en-US" sz="1600" smtClean="0"/>
              <a:t>Saturday, September 30, 2023</a:t>
            </a:fld>
            <a:endParaRPr lang="en-US" dirty="0"/>
          </a:p>
        </p:txBody>
      </p:sp>
      <p:sp>
        <p:nvSpPr>
          <p:cNvPr id="5" name="Footer Placeholder 4">
            <a:extLst>
              <a:ext uri="{FF2B5EF4-FFF2-40B4-BE49-F238E27FC236}">
                <a16:creationId xmlns:a16="http://schemas.microsoft.com/office/drawing/2014/main" xmlns="" id="{E7570276-FB5F-4C00-9DC0-8B96AD180F7E}"/>
              </a:ext>
            </a:extLst>
          </p:cNvPr>
          <p:cNvSpPr>
            <a:spLocks noGrp="1"/>
          </p:cNvSpPr>
          <p:nvPr>
            <p:ph type="ftr" sz="quarter" idx="11"/>
          </p:nvPr>
        </p:nvSpPr>
        <p:spPr/>
        <p:txBody>
          <a:bodyPr/>
          <a:lstStyle/>
          <a:p>
            <a:r>
              <a:rPr lang="en-US" sz="1600" b="1" dirty="0" err="1"/>
              <a:t>Dr.Nasrin</a:t>
            </a:r>
            <a:r>
              <a:rPr lang="en-US" sz="1600" b="1" dirty="0"/>
              <a:t> </a:t>
            </a:r>
            <a:r>
              <a:rPr lang="en-US" sz="1600" b="1" dirty="0" err="1"/>
              <a:t>Galehdar</a:t>
            </a:r>
            <a:endParaRPr lang="en-US" sz="1600" b="1" dirty="0"/>
          </a:p>
        </p:txBody>
      </p:sp>
      <p:sp>
        <p:nvSpPr>
          <p:cNvPr id="6" name="Slide Number Placeholder 5">
            <a:extLst>
              <a:ext uri="{FF2B5EF4-FFF2-40B4-BE49-F238E27FC236}">
                <a16:creationId xmlns:a16="http://schemas.microsoft.com/office/drawing/2014/main" xmlns="" id="{C763B810-4195-425E-8EED-71B3DC6BBFCD}"/>
              </a:ext>
            </a:extLst>
          </p:cNvPr>
          <p:cNvSpPr>
            <a:spLocks noGrp="1"/>
          </p:cNvSpPr>
          <p:nvPr>
            <p:ph type="sldNum" sz="quarter" idx="12"/>
          </p:nvPr>
        </p:nvSpPr>
        <p:spPr/>
        <p:txBody>
          <a:bodyPr/>
          <a:lstStyle/>
          <a:p>
            <a:fld id="{0BC2AB5B-3E25-452A-AB8A-34DFAC903C03}" type="slidenum">
              <a:rPr lang="en-US" sz="1600" smtClean="0"/>
              <a:t>13</a:t>
            </a:fld>
            <a:endParaRPr lang="en-US" dirty="0"/>
          </a:p>
        </p:txBody>
      </p:sp>
    </p:spTree>
    <p:extLst>
      <p:ext uri="{BB962C8B-B14F-4D97-AF65-F5344CB8AC3E}">
        <p14:creationId xmlns:p14="http://schemas.microsoft.com/office/powerpoint/2010/main" val="1115545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BE5C9-53F9-4FFF-A6C1-9B16D7681EA4}"/>
              </a:ext>
            </a:extLst>
          </p:cNvPr>
          <p:cNvSpPr>
            <a:spLocks noGrp="1"/>
          </p:cNvSpPr>
          <p:nvPr>
            <p:ph type="title"/>
          </p:nvPr>
        </p:nvSpPr>
        <p:spPr>
          <a:xfrm>
            <a:off x="194553" y="93326"/>
            <a:ext cx="11916383" cy="88487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pPr algn="ctr"/>
            <a:r>
              <a:rPr lang="fa-IR" b="1" dirty="0">
                <a:cs typeface="B Nazanin" panose="00000400000000000000" pitchFamily="2" charset="-78"/>
              </a:rPr>
              <a:t>اپیدمیولوژی</a:t>
            </a:r>
            <a:endParaRPr lang="en-US" dirty="0"/>
          </a:p>
        </p:txBody>
      </p:sp>
      <p:sp>
        <p:nvSpPr>
          <p:cNvPr id="3" name="Content Placeholder 2">
            <a:extLst>
              <a:ext uri="{FF2B5EF4-FFF2-40B4-BE49-F238E27FC236}">
                <a16:creationId xmlns:a16="http://schemas.microsoft.com/office/drawing/2014/main" xmlns="" id="{1CADF1EA-F462-4BC5-84A3-BC5762F19542}"/>
              </a:ext>
            </a:extLst>
          </p:cNvPr>
          <p:cNvSpPr>
            <a:spLocks noGrp="1"/>
          </p:cNvSpPr>
          <p:nvPr>
            <p:ph idx="1"/>
          </p:nvPr>
        </p:nvSpPr>
        <p:spPr>
          <a:xfrm>
            <a:off x="389107" y="1157590"/>
            <a:ext cx="11361906" cy="5563885"/>
          </a:xfrm>
        </p:spPr>
        <p:txBody>
          <a:bodyPr>
            <a:normAutofit fontScale="92500"/>
          </a:bodyPr>
          <a:lstStyle/>
          <a:p>
            <a:pPr algn="just" rtl="1"/>
            <a:r>
              <a:rPr lang="fa-IR" dirty="0">
                <a:cs typeface="B Nazanin" panose="00000400000000000000" pitchFamily="2" charset="-78"/>
              </a:rPr>
              <a:t>سالیانه در 56 کشور در سال 2004 تا 281 میلیون جراحی بود.(1 جراحی/25نفر)</a:t>
            </a:r>
          </a:p>
          <a:p>
            <a:pPr algn="just" rtl="1"/>
            <a:r>
              <a:rPr lang="fa-IR" dirty="0">
                <a:cs typeface="B Nazanin" panose="00000400000000000000" pitchFamily="2" charset="-78"/>
              </a:rPr>
              <a:t>در کشورهای صنعتی عوارض جراحی 3-16% و نرخ مرگ و میر 4-8% . </a:t>
            </a:r>
            <a:r>
              <a:rPr lang="fa-IR" b="1" dirty="0">
                <a:solidFill>
                  <a:srgbClr val="FF0000"/>
                </a:solidFill>
                <a:cs typeface="B Nazanin" panose="00000400000000000000" pitchFamily="2" charset="-78"/>
              </a:rPr>
              <a:t>50% این عوارض قابل پیشگیری بوده.</a:t>
            </a:r>
          </a:p>
          <a:p>
            <a:pPr algn="just" rtl="1"/>
            <a:r>
              <a:rPr lang="fa-IR" dirty="0">
                <a:cs typeface="B Nazanin" panose="00000400000000000000" pitchFamily="2" charset="-78"/>
              </a:rPr>
              <a:t>تخمین شده عمل جراحی بر بیمار و یا موضع اشتباه 1 به 100/000-50/000 در امریکا است(2500-1500 اتفاق/سال).</a:t>
            </a:r>
          </a:p>
          <a:p>
            <a:pPr algn="just" rtl="1"/>
            <a:r>
              <a:rPr lang="fa-IR" dirty="0">
                <a:cs typeface="B Nazanin" panose="00000400000000000000" pitchFamily="2" charset="-78"/>
              </a:rPr>
              <a:t>سالیانه 7 میلیون بیمار تحت عمل جراحی از عوارض رنج می برند و 1 میلیون مرگ حین یا فوراً پس از جراحی رخ می دهد.</a:t>
            </a:r>
          </a:p>
          <a:p>
            <a:pPr algn="just" rtl="1"/>
            <a:r>
              <a:rPr lang="fa-IR" dirty="0">
                <a:cs typeface="B Nazanin" panose="00000400000000000000" pitchFamily="2" charset="-78"/>
              </a:rPr>
              <a:t>در کشورهای در حال توسعه وضعیت نابسامان زیرساختها و تجهیزات، وسایل غیرقابل اطمینان و کیفیت نامطمئن داروها،نارسایی های مدیریت سازمانی و کنترل عفونت، مشکلات وسایل و آموزش کارکنان و کمبود منابع مالی بر مشکلات می افزاید.</a:t>
            </a:r>
          </a:p>
          <a:p>
            <a:pPr algn="r" rtl="1"/>
            <a:r>
              <a:rPr lang="fa-IR" dirty="0"/>
              <a:t>جراحی، غالبا ً تنها درمانی است که می تواند ناتوانی ها را تخفیف داده و خطر مرگ ناشی از شرایط معمول راکاهش دهد.</a:t>
            </a:r>
          </a:p>
          <a:p>
            <a:pPr algn="r" rtl="1"/>
            <a:r>
              <a:rPr lang="fa-IR" dirty="0"/>
              <a:t>هر ساله، میلیون ها نفر تحت درمان جراحی قرار می گیرند و مداخلات جراحی، عامل حدود13٪ازکل سال های زندگی تعدیل شده براثرناتوانی </a:t>
            </a:r>
            <a:r>
              <a:rPr lang="en-US" dirty="0"/>
              <a:t>DALY)</a:t>
            </a:r>
            <a:r>
              <a:rPr lang="fa-IR" dirty="0"/>
              <a:t>) در جهان، محسوب می شود.</a:t>
            </a:r>
            <a:endParaRPr lang="en-US" dirty="0"/>
          </a:p>
        </p:txBody>
      </p:sp>
      <p:sp>
        <p:nvSpPr>
          <p:cNvPr id="4" name="Date Placeholder 3">
            <a:extLst>
              <a:ext uri="{FF2B5EF4-FFF2-40B4-BE49-F238E27FC236}">
                <a16:creationId xmlns:a16="http://schemas.microsoft.com/office/drawing/2014/main" xmlns="" id="{988F7125-F345-431C-B820-AEDBB87E59D9}"/>
              </a:ext>
            </a:extLst>
          </p:cNvPr>
          <p:cNvSpPr>
            <a:spLocks noGrp="1"/>
          </p:cNvSpPr>
          <p:nvPr>
            <p:ph type="dt" sz="half" idx="10"/>
          </p:nvPr>
        </p:nvSpPr>
        <p:spPr/>
        <p:txBody>
          <a:bodyPr/>
          <a:lstStyle/>
          <a:p>
            <a:fld id="{AA7B13B7-D97F-4BE6-A750-66D236AB17E2}" type="datetime2">
              <a:rPr lang="en-US" sz="1600" smtClean="0"/>
              <a:t>Saturday, September 30, 2023</a:t>
            </a:fld>
            <a:endParaRPr lang="en-US" sz="1600" dirty="0"/>
          </a:p>
        </p:txBody>
      </p:sp>
      <p:sp>
        <p:nvSpPr>
          <p:cNvPr id="5" name="Footer Placeholder 4">
            <a:extLst>
              <a:ext uri="{FF2B5EF4-FFF2-40B4-BE49-F238E27FC236}">
                <a16:creationId xmlns:a16="http://schemas.microsoft.com/office/drawing/2014/main" xmlns="" id="{7847C5E6-0385-4B2F-8BBB-28010769B41F}"/>
              </a:ext>
            </a:extLst>
          </p:cNvPr>
          <p:cNvSpPr>
            <a:spLocks noGrp="1"/>
          </p:cNvSpPr>
          <p:nvPr>
            <p:ph type="ftr" sz="quarter" idx="11"/>
          </p:nvPr>
        </p:nvSpPr>
        <p:spPr/>
        <p:txBody>
          <a:bodyPr/>
          <a:lstStyle/>
          <a:p>
            <a:r>
              <a:rPr lang="en-US" sz="1600" b="1" dirty="0" err="1"/>
              <a:t>Dr.Nasrin</a:t>
            </a:r>
            <a:r>
              <a:rPr lang="en-US" sz="1600" b="1" dirty="0"/>
              <a:t> </a:t>
            </a:r>
            <a:r>
              <a:rPr lang="en-US" sz="1600" b="1" dirty="0" err="1"/>
              <a:t>Galehdar</a:t>
            </a:r>
            <a:endParaRPr lang="en-US" sz="1600" b="1" dirty="0"/>
          </a:p>
        </p:txBody>
      </p:sp>
      <p:sp>
        <p:nvSpPr>
          <p:cNvPr id="6" name="Slide Number Placeholder 5">
            <a:extLst>
              <a:ext uri="{FF2B5EF4-FFF2-40B4-BE49-F238E27FC236}">
                <a16:creationId xmlns:a16="http://schemas.microsoft.com/office/drawing/2014/main" xmlns="" id="{A9837604-B9AC-4480-B03D-2DCEF2C0356B}"/>
              </a:ext>
            </a:extLst>
          </p:cNvPr>
          <p:cNvSpPr>
            <a:spLocks noGrp="1"/>
          </p:cNvSpPr>
          <p:nvPr>
            <p:ph type="sldNum" sz="quarter" idx="12"/>
          </p:nvPr>
        </p:nvSpPr>
        <p:spPr/>
        <p:txBody>
          <a:bodyPr/>
          <a:lstStyle/>
          <a:p>
            <a:fld id="{0BC2AB5B-3E25-452A-AB8A-34DFAC903C03}" type="slidenum">
              <a:rPr lang="en-US" sz="1600" smtClean="0"/>
              <a:t>14</a:t>
            </a:fld>
            <a:endParaRPr lang="en-US" dirty="0"/>
          </a:p>
        </p:txBody>
      </p:sp>
    </p:spTree>
    <p:extLst>
      <p:ext uri="{BB962C8B-B14F-4D97-AF65-F5344CB8AC3E}">
        <p14:creationId xmlns:p14="http://schemas.microsoft.com/office/powerpoint/2010/main" val="280462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4230">
              <a:srgbClr val="E4EBF7"/>
            </a:gs>
            <a:gs pos="0">
              <a:srgbClr val="FFC000"/>
            </a:gs>
            <a:gs pos="49000">
              <a:schemeClr val="accent1">
                <a:lumMod val="41000"/>
                <a:lumOff val="59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19553-72AC-41EC-984F-B239F6899742}"/>
              </a:ext>
            </a:extLst>
          </p:cNvPr>
          <p:cNvSpPr>
            <a:spLocks noGrp="1"/>
          </p:cNvSpPr>
          <p:nvPr>
            <p:ph type="title"/>
          </p:nvPr>
        </p:nvSpPr>
        <p:spPr/>
        <p:txBody>
          <a:bodyPr/>
          <a:lstStyle/>
          <a:p>
            <a:pPr algn="r" rtl="1"/>
            <a:r>
              <a:rPr lang="fa-IR" b="1" dirty="0">
                <a:cs typeface="B Nazanin" panose="00000400000000000000" pitchFamily="2" charset="-78"/>
              </a:rPr>
              <a:t>آمار</a:t>
            </a:r>
            <a:r>
              <a:rPr lang="en-US" b="1" dirty="0">
                <a:cs typeface="B Nazanin" panose="00000400000000000000" pitchFamily="2" charset="-78"/>
              </a:rPr>
              <a:t>WHO</a:t>
            </a:r>
            <a:r>
              <a:rPr lang="fa-IR" b="1" dirty="0">
                <a:cs typeface="B Nazanin" panose="00000400000000000000" pitchFamily="2" charset="-78"/>
              </a:rPr>
              <a:t>در مورد عوارض جراحی</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BFA584B1-C6C1-4AC6-B89F-FBFC784D0923}"/>
              </a:ext>
            </a:extLst>
          </p:cNvPr>
          <p:cNvSpPr>
            <a:spLocks noGrp="1"/>
          </p:cNvSpPr>
          <p:nvPr>
            <p:ph idx="1"/>
          </p:nvPr>
        </p:nvSpPr>
        <p:spPr>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rtl="1"/>
            <a:r>
              <a:rPr lang="fa-IR" dirty="0">
                <a:cs typeface="B Nazanin" panose="00000400000000000000" pitchFamily="2" charset="-78"/>
              </a:rPr>
              <a:t>در حالی که جراحی با هدف نجات جان افراد انجام می شود، مراقبت های جراحی ناامن می تواند صدمات قابل توجهی وارد کند.</a:t>
            </a:r>
          </a:p>
          <a:p>
            <a:pPr algn="r" rtl="1"/>
            <a:r>
              <a:rPr lang="fa-IR" dirty="0">
                <a:cs typeface="B Nazanin" panose="00000400000000000000" pitchFamily="2" charset="-78"/>
              </a:rPr>
              <a:t>میزان مرگ و میر خام گزارش شده پس از جراحی های بزرگ، 0/5 تا 5 درصد است.</a:t>
            </a:r>
          </a:p>
          <a:p>
            <a:pPr algn="r" rtl="1"/>
            <a:r>
              <a:rPr lang="fa-IR" dirty="0">
                <a:cs typeface="B Nazanin" panose="00000400000000000000" pitchFamily="2" charset="-78"/>
              </a:rPr>
              <a:t>در کشورهای در حال توسعه نرخ مرگ و میر 5-10% و در بیهوشی عمومی 1-15% است.</a:t>
            </a:r>
          </a:p>
          <a:p>
            <a:pPr algn="r" rtl="1"/>
            <a:r>
              <a:rPr lang="fa-IR" dirty="0">
                <a:cs typeface="B Nazanin" panose="00000400000000000000" pitchFamily="2" charset="-78"/>
              </a:rPr>
              <a:t>عوارض بعد از جراحی بیماران بستری، تا حدود 55 درصد مواقع رخ می دهد.</a:t>
            </a:r>
          </a:p>
          <a:p>
            <a:pPr algn="r" rtl="1"/>
            <a:r>
              <a:rPr lang="fa-IR" dirty="0">
                <a:cs typeface="B Nazanin" panose="00000400000000000000" pitchFamily="2" charset="-78"/>
              </a:rPr>
              <a:t>در کشورهای صنعتی، تقریبا ً نیمی از حوادث ناگوار در بیماران بستری در بیمارستان، مربوط به مراقبت های جراحی است</a:t>
            </a:r>
          </a:p>
          <a:p>
            <a:pPr algn="r" rtl="1"/>
            <a:r>
              <a:rPr lang="fa-IR" dirty="0">
                <a:cs typeface="B Nazanin" panose="00000400000000000000" pitchFamily="2" charset="-78"/>
              </a:rPr>
              <a:t>مرگ و میر ناشی از بیهوشی عمومی در بعضی از مناطق جنوب صحرای آفریقا،3 مورد از هر 350بیمار است</a:t>
            </a:r>
            <a:endParaRPr lang="en-US" dirty="0">
              <a:cs typeface="B Nazanin" panose="00000400000000000000" pitchFamily="2" charset="-78"/>
            </a:endParaRPr>
          </a:p>
          <a:p>
            <a:endParaRPr lang="en-US" dirty="0"/>
          </a:p>
        </p:txBody>
      </p:sp>
      <p:sp>
        <p:nvSpPr>
          <p:cNvPr id="4" name="Date Placeholder 3">
            <a:extLst>
              <a:ext uri="{FF2B5EF4-FFF2-40B4-BE49-F238E27FC236}">
                <a16:creationId xmlns:a16="http://schemas.microsoft.com/office/drawing/2014/main" xmlns="" id="{05200DEF-4EFD-4CFD-AF50-3382F81B4ED7}"/>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3BBBE7B7-28E7-4A56-B821-544A0261CDC7}"/>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70ABEDCF-FF60-446D-8997-3099B5B0D904}"/>
              </a:ext>
            </a:extLst>
          </p:cNvPr>
          <p:cNvSpPr>
            <a:spLocks noGrp="1"/>
          </p:cNvSpPr>
          <p:nvPr>
            <p:ph type="sldNum" sz="quarter" idx="12"/>
          </p:nvPr>
        </p:nvSpPr>
        <p:spPr/>
        <p:txBody>
          <a:bodyPr/>
          <a:lstStyle/>
          <a:p>
            <a:fld id="{0BC2AB5B-3E25-452A-AB8A-34DFAC903C03}" type="slidenum">
              <a:rPr lang="en-US" smtClean="0"/>
              <a:t>15</a:t>
            </a:fld>
            <a:endParaRPr lang="en-US"/>
          </a:p>
        </p:txBody>
      </p:sp>
    </p:spTree>
    <p:extLst>
      <p:ext uri="{BB962C8B-B14F-4D97-AF65-F5344CB8AC3E}">
        <p14:creationId xmlns:p14="http://schemas.microsoft.com/office/powerpoint/2010/main" val="251246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110000"/>
                <a:satMod val="105000"/>
                <a:tint val="67000"/>
              </a:schemeClr>
            </a:gs>
            <a:gs pos="100000">
              <a:srgbClr val="FFFF00"/>
            </a:gs>
            <a:gs pos="100000">
              <a:schemeClr val="accent6">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72D7E219-C079-4D87-BC2C-D50F87AF13EF}"/>
              </a:ext>
            </a:extLst>
          </p:cNvPr>
          <p:cNvSpPr>
            <a:spLocks noGrp="1"/>
          </p:cNvSpPr>
          <p:nvPr>
            <p:ph idx="1"/>
          </p:nvPr>
        </p:nvSpPr>
        <p:spPr>
          <a:xfrm>
            <a:off x="838200" y="570155"/>
            <a:ext cx="10515600" cy="5606808"/>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marR="0" algn="just" rtl="1">
              <a:lnSpc>
                <a:spcPct val="150000"/>
              </a:lnSpc>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به گفته‌ی رئیس انجمن بیهوشی آمریکا</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(ASA)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یکی‌از مهمترین چیزهایی که بیمار برای داشتن عملی ایمن‌تر می‌تواند انجام دهد گفتگوی دقیق با پزشک و هوشبر قبل‌از جراحی یا هر نوع درمان است</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p>
          <a:p>
            <a:pPr marL="0" marR="0" algn="just" rtl="1">
              <a:lnSpc>
                <a:spcPct val="150000"/>
              </a:lnSpc>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نتایج بررسی‌های انجام‌شده توسط</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ASA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نشان می‌دهد که بیشتر مردم راجع به نقشی که پزشک بیهوشی در مراقبت‌های قبل، حین و پس‌از جراحی دارد و اینکه بیماران چطور می‌توانند با این متخصصان در آماده‌سازی شرایط جراحی همکاری کنند ناآگاه هستند</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p>
          <a:p>
            <a:pPr algn="just" rtl="1">
              <a:lnSpc>
                <a:spcPct val="150000"/>
              </a:lnSpc>
            </a:pPr>
            <a:r>
              <a:rPr lang="ar-SA" sz="2400" b="1" dirty="0">
                <a:effectLst/>
                <a:latin typeface="Calibri" panose="020F0502020204030204" pitchFamily="34" charset="0"/>
                <a:ea typeface="Calibri" panose="020F0502020204030204" pitchFamily="34" charset="0"/>
                <a:cs typeface="B Nazanin" panose="00000400000000000000" pitchFamily="2" charset="-78"/>
              </a:rPr>
              <a:t>دکتر</a:t>
            </a:r>
            <a:r>
              <a:rPr lang="en-US" sz="2400" b="1" dirty="0">
                <a:effectLst/>
                <a:latin typeface="Calibri" panose="020F0502020204030204" pitchFamily="34" charset="0"/>
                <a:ea typeface="Calibri" panose="020F0502020204030204" pitchFamily="34" charset="0"/>
                <a:cs typeface="B Nazanin" panose="00000400000000000000" pitchFamily="2" charset="-78"/>
              </a:rPr>
              <a:t> </a:t>
            </a:r>
            <a:r>
              <a:rPr lang="en-US" sz="2400" b="1" dirty="0" err="1">
                <a:effectLst/>
                <a:latin typeface="Calibri" panose="020F0502020204030204" pitchFamily="34" charset="0"/>
                <a:ea typeface="Calibri" panose="020F0502020204030204" pitchFamily="34" charset="0"/>
                <a:cs typeface="B Nazanin" panose="00000400000000000000" pitchFamily="2" charset="-78"/>
              </a:rPr>
              <a:t>Abenstein</a:t>
            </a:r>
            <a:r>
              <a:rPr lang="en-US" sz="2400" b="1" dirty="0">
                <a:effectLst/>
                <a:latin typeface="Calibri" panose="020F0502020204030204" pitchFamily="34" charset="0"/>
                <a:ea typeface="Calibri" panose="020F0502020204030204" pitchFamily="34" charset="0"/>
                <a:cs typeface="B Nazanin" panose="00000400000000000000" pitchFamily="2" charset="-78"/>
              </a:rPr>
              <a:t> </a:t>
            </a:r>
            <a:r>
              <a:rPr lang="ar-SA" sz="2400" b="1" dirty="0">
                <a:effectLst/>
                <a:latin typeface="Calibri" panose="020F0502020204030204" pitchFamily="34" charset="0"/>
                <a:ea typeface="Calibri" panose="020F0502020204030204" pitchFamily="34" charset="0"/>
                <a:cs typeface="B Nazanin" panose="00000400000000000000" pitchFamily="2" charset="-78"/>
              </a:rPr>
              <a:t>می‌گوید: بیماران می‌دانند که متخصصان بیهوشی آنها را قبل‌از جراحی به‌خواب فرو می‌برند اما راجع به مراقبت‌های پزشکی و خدماتی که ما انجام می‌دهیم اطلاعات اندکی دارند. ما همه‌ی اشخاص را ترغیب می‌کنیم تا اطلاعات بیشتری راجع به اهمیت پرسش‌ها و به اشتراک‌گذاری اطلاعاتی در‌مورد سبک‌زندگی، سابقه‌ی خانوادگی و حتی ترس‌هایشان در‌مورد بیهوشی و جراحی قبل‌از انجام این مراحل در اختیار ما بگذارند</a:t>
            </a:r>
            <a:endParaRPr lang="en-US" sz="3600" b="1" dirty="0">
              <a:cs typeface="B Nazanin" panose="00000400000000000000" pitchFamily="2" charset="-78"/>
            </a:endParaRPr>
          </a:p>
        </p:txBody>
      </p:sp>
      <p:sp>
        <p:nvSpPr>
          <p:cNvPr id="7" name="Date Placeholder 6">
            <a:extLst>
              <a:ext uri="{FF2B5EF4-FFF2-40B4-BE49-F238E27FC236}">
                <a16:creationId xmlns:a16="http://schemas.microsoft.com/office/drawing/2014/main" xmlns="" id="{1DC0500D-5251-437B-87BC-E336EC5512BF}"/>
              </a:ext>
            </a:extLst>
          </p:cNvPr>
          <p:cNvSpPr>
            <a:spLocks noGrp="1"/>
          </p:cNvSpPr>
          <p:nvPr>
            <p:ph type="dt" sz="half" idx="10"/>
          </p:nvPr>
        </p:nvSpPr>
        <p:spPr/>
        <p:txBody>
          <a:bodyPr/>
          <a:lstStyle/>
          <a:p>
            <a:fld id="{861AFD84-FF90-423A-ABE3-E3C1CF557786}" type="datetime2">
              <a:rPr lang="en-US" sz="1600" smtClean="0"/>
              <a:t>Saturday, September 30, 2023</a:t>
            </a:fld>
            <a:endParaRPr lang="en-US" sz="1600" dirty="0"/>
          </a:p>
        </p:txBody>
      </p:sp>
      <p:sp>
        <p:nvSpPr>
          <p:cNvPr id="8" name="Footer Placeholder 7">
            <a:extLst>
              <a:ext uri="{FF2B5EF4-FFF2-40B4-BE49-F238E27FC236}">
                <a16:creationId xmlns:a16="http://schemas.microsoft.com/office/drawing/2014/main" xmlns="" id="{F60599C4-BFB7-4670-AC0F-05C66B35485A}"/>
              </a:ext>
            </a:extLst>
          </p:cNvPr>
          <p:cNvSpPr>
            <a:spLocks noGrp="1"/>
          </p:cNvSpPr>
          <p:nvPr>
            <p:ph type="ftr" sz="quarter" idx="11"/>
          </p:nvPr>
        </p:nvSpPr>
        <p:spPr/>
        <p:txBody>
          <a:bodyPr/>
          <a:lstStyle/>
          <a:p>
            <a:r>
              <a:rPr lang="en-US" sz="1600" b="1" dirty="0" err="1"/>
              <a:t>Dr.Nasrin</a:t>
            </a:r>
            <a:r>
              <a:rPr lang="en-US" sz="1600" b="1" dirty="0"/>
              <a:t> </a:t>
            </a:r>
            <a:r>
              <a:rPr lang="en-US" sz="1600" b="1" dirty="0" err="1"/>
              <a:t>Galehdar</a:t>
            </a:r>
            <a:endParaRPr lang="en-US" sz="1600" b="1" dirty="0"/>
          </a:p>
        </p:txBody>
      </p:sp>
      <p:sp>
        <p:nvSpPr>
          <p:cNvPr id="9" name="Slide Number Placeholder 8">
            <a:extLst>
              <a:ext uri="{FF2B5EF4-FFF2-40B4-BE49-F238E27FC236}">
                <a16:creationId xmlns:a16="http://schemas.microsoft.com/office/drawing/2014/main" xmlns="" id="{F1C3C210-D0D9-4056-9537-B411791E49C2}"/>
              </a:ext>
            </a:extLst>
          </p:cNvPr>
          <p:cNvSpPr>
            <a:spLocks noGrp="1"/>
          </p:cNvSpPr>
          <p:nvPr>
            <p:ph type="sldNum" sz="quarter" idx="12"/>
          </p:nvPr>
        </p:nvSpPr>
        <p:spPr/>
        <p:txBody>
          <a:bodyPr/>
          <a:lstStyle/>
          <a:p>
            <a:fld id="{0BC2AB5B-3E25-452A-AB8A-34DFAC903C03}" type="slidenum">
              <a:rPr lang="en-US" sz="1600" smtClean="0"/>
              <a:t>16</a:t>
            </a:fld>
            <a:endParaRPr lang="en-US" dirty="0"/>
          </a:p>
        </p:txBody>
      </p:sp>
    </p:spTree>
    <p:extLst>
      <p:ext uri="{BB962C8B-B14F-4D97-AF65-F5344CB8AC3E}">
        <p14:creationId xmlns:p14="http://schemas.microsoft.com/office/powerpoint/2010/main" val="366130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28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EEAB4-7324-4E6F-99B7-39C12E86CCB8}"/>
              </a:ext>
            </a:extLst>
          </p:cNvPr>
          <p:cNvSpPr>
            <a:spLocks noGrp="1"/>
          </p:cNvSpPr>
          <p:nvPr>
            <p:ph type="title"/>
          </p:nvPr>
        </p:nvSpPr>
        <p:spPr>
          <a:xfrm>
            <a:off x="322729" y="365125"/>
            <a:ext cx="11768866" cy="1087157"/>
          </a:xfrm>
        </p:spPr>
        <p:style>
          <a:lnRef idx="1">
            <a:schemeClr val="accent4"/>
          </a:lnRef>
          <a:fillRef idx="2">
            <a:schemeClr val="accent4"/>
          </a:fillRef>
          <a:effectRef idx="1">
            <a:schemeClr val="accent4"/>
          </a:effectRef>
          <a:fontRef idx="minor">
            <a:schemeClr val="dk1"/>
          </a:fontRef>
        </p:style>
        <p:txBody>
          <a:bodyPr>
            <a:noAutofit/>
          </a:bodyPr>
          <a:lstStyle/>
          <a:p>
            <a:pPr algn="r" rtl="1"/>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ASA </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نکات زیر را برای داشتن یک تجربه بیهوشی و جراحی ایمن‌تر پیشنهاد می‌کند</a:t>
            </a:r>
            <a:r>
              <a:rPr lang="fa-IR" sz="3200" b="1" dirty="0">
                <a:latin typeface="Times New Roman" panose="02020603050405020304" pitchFamily="18" charset="0"/>
                <a:ea typeface="Times New Roman" panose="02020603050405020304" pitchFamily="18" charset="0"/>
                <a:cs typeface="B Nazanin" panose="00000400000000000000" pitchFamily="2" charset="-78"/>
              </a:rPr>
              <a:t>:</a:t>
            </a:r>
            <a:endParaRPr lang="en-US" sz="3200" b="1" dirty="0"/>
          </a:p>
        </p:txBody>
      </p:sp>
      <p:sp>
        <p:nvSpPr>
          <p:cNvPr id="3" name="Content Placeholder 2">
            <a:extLst>
              <a:ext uri="{FF2B5EF4-FFF2-40B4-BE49-F238E27FC236}">
                <a16:creationId xmlns:a16="http://schemas.microsoft.com/office/drawing/2014/main" xmlns="" id="{42899DE9-E3B8-4290-9C20-A59ACC2CD664}"/>
              </a:ext>
            </a:extLst>
          </p:cNvPr>
          <p:cNvSpPr>
            <a:spLocks noGrp="1"/>
          </p:cNvSpPr>
          <p:nvPr>
            <p:ph idx="1"/>
          </p:nvPr>
        </p:nvSpPr>
        <p:spPr>
          <a:xfrm>
            <a:off x="322728" y="1570616"/>
            <a:ext cx="11499925" cy="4922259"/>
          </a:xfrm>
        </p:spPr>
        <p:style>
          <a:lnRef idx="1">
            <a:schemeClr val="accent5"/>
          </a:lnRef>
          <a:fillRef idx="2">
            <a:schemeClr val="accent5"/>
          </a:fillRef>
          <a:effectRef idx="1">
            <a:schemeClr val="accent5"/>
          </a:effectRef>
          <a:fontRef idx="minor">
            <a:schemeClr val="dk1"/>
          </a:fontRef>
        </p:style>
        <p:txBody>
          <a:bodyPr>
            <a:normAutofit/>
          </a:bodyPr>
          <a:lstStyle/>
          <a:p>
            <a:pPr marL="0" marR="0" indent="0" algn="just" rtl="1">
              <a:buNone/>
            </a:pP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آگاه باشید که چه کسی شما را بیهوش خواهد کرد. تیم هوشبری شما باید توسط یک متخصص بیهوشی هدایت شود</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کسی که همراه با جراح شما و دیگر کارکنان پزشکی جهت انجام برنامه‌ی بیهوشی شما کار می‌کند. پزشک بیهوشی به اطمینان از کیفیت بالای مراقبت‌های ایمنی کمک می‌کند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p>
          <a:p>
            <a:pPr marL="0" marR="0" indent="0" algn="just" rtl="1">
              <a:buNone/>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پزشک بیهوشی خود ملاقات کنید. برای این ملاقات اطلاعات دقیقی در‌مورد سلامت و سبک‌زندگی خود فراهم کنید زیرا شرایط ویژه پزشکی و عادات روزمره افراد می‌تواند تفاوت‌هایی ایجاد کند و دکتر بیهوشی شما می‌تواند برنامه‌ی بیهوشی را بر آن اساس تنظیم کند، آیا می‌ترسید؟ اگر می‌ترسید از گفتن آن واهمه نداشته باشید. ترس از جراحی و بیهوشی طبیعی است و پزشک بیهوشی شما می‌تواند اطلاعاتی به شما بدهد تا خیالتان راحت‌تر شود. احساس امنیت برای داشتن یک جراحی بی‌خطر و خوب ضروری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p>
          <a:p>
            <a:pPr marL="0" marR="0" indent="0" algn="just" rtl="1">
              <a:buNone/>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ذهن آماده بیایید و هرسئوالی که در ذهنتان پیش‌آمده را بپرسید. با پرسش در</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‌مورد تجربه و اعتبار تیم‌پزشکی‌تان مطمئن شوید. همچنین در مورد هرکدام یا تمامی جزئیات مربوط به مراحل عمل و انجام بیهوشی پرسش کنید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p>
          <a:p>
            <a:pPr marL="0" marR="0" indent="0" algn="just" rtl="1">
              <a:buNone/>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مورد ریکاوری خود گفتگو کنید. تیم بیهوشی پس‌از جراحی به مراقبت از شما ادامه می‌دهند. بپرسید که پس‌از جراحی چگونه درد کنترل خواهد شد و هرگونه نگرانی که در‌مورد ریکاوری، بازگشت به خانه یا امور روزمره‌ی خود دارید را مطرح نمایید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p>
        </p:txBody>
      </p:sp>
      <p:sp>
        <p:nvSpPr>
          <p:cNvPr id="4" name="Date Placeholder 3">
            <a:extLst>
              <a:ext uri="{FF2B5EF4-FFF2-40B4-BE49-F238E27FC236}">
                <a16:creationId xmlns:a16="http://schemas.microsoft.com/office/drawing/2014/main" xmlns="" id="{D4457FC3-AFA0-4372-B3B0-20FA92E70DDD}"/>
              </a:ext>
            </a:extLst>
          </p:cNvPr>
          <p:cNvSpPr>
            <a:spLocks noGrp="1"/>
          </p:cNvSpPr>
          <p:nvPr>
            <p:ph type="dt" sz="half" idx="10"/>
          </p:nvPr>
        </p:nvSpPr>
        <p:spPr/>
        <p:txBody>
          <a:bodyPr/>
          <a:lstStyle/>
          <a:p>
            <a:fld id="{8F072BF3-0C47-4441-A0F8-836857932022}" type="datetime2">
              <a:rPr lang="en-US" sz="1600" smtClean="0"/>
              <a:t>Saturday, September 30, 2023</a:t>
            </a:fld>
            <a:endParaRPr lang="en-US" sz="1600" dirty="0"/>
          </a:p>
        </p:txBody>
      </p:sp>
      <p:sp>
        <p:nvSpPr>
          <p:cNvPr id="5" name="Footer Placeholder 4">
            <a:extLst>
              <a:ext uri="{FF2B5EF4-FFF2-40B4-BE49-F238E27FC236}">
                <a16:creationId xmlns:a16="http://schemas.microsoft.com/office/drawing/2014/main" xmlns="" id="{475D07E9-D4B3-49D8-A72A-1FA3B91CCA9D}"/>
              </a:ext>
            </a:extLst>
          </p:cNvPr>
          <p:cNvSpPr>
            <a:spLocks noGrp="1"/>
          </p:cNvSpPr>
          <p:nvPr>
            <p:ph type="ftr" sz="quarter" idx="11"/>
          </p:nvPr>
        </p:nvSpPr>
        <p:spPr/>
        <p:txBody>
          <a:bodyPr/>
          <a:lstStyle/>
          <a:p>
            <a:r>
              <a:rPr lang="en-US" sz="1600" b="1" dirty="0" err="1"/>
              <a:t>Dr.Nasrin</a:t>
            </a:r>
            <a:r>
              <a:rPr lang="en-US" sz="1600" b="1" dirty="0"/>
              <a:t> </a:t>
            </a:r>
            <a:r>
              <a:rPr lang="en-US" sz="1600" b="1" dirty="0" err="1"/>
              <a:t>Galehdar</a:t>
            </a:r>
            <a:endParaRPr lang="en-US" sz="1600" b="1" dirty="0"/>
          </a:p>
        </p:txBody>
      </p:sp>
      <p:sp>
        <p:nvSpPr>
          <p:cNvPr id="6" name="Slide Number Placeholder 5">
            <a:extLst>
              <a:ext uri="{FF2B5EF4-FFF2-40B4-BE49-F238E27FC236}">
                <a16:creationId xmlns:a16="http://schemas.microsoft.com/office/drawing/2014/main" xmlns="" id="{18921A08-5217-4D09-921C-23714450A83F}"/>
              </a:ext>
            </a:extLst>
          </p:cNvPr>
          <p:cNvSpPr>
            <a:spLocks noGrp="1"/>
          </p:cNvSpPr>
          <p:nvPr>
            <p:ph type="sldNum" sz="quarter" idx="12"/>
          </p:nvPr>
        </p:nvSpPr>
        <p:spPr/>
        <p:txBody>
          <a:bodyPr/>
          <a:lstStyle/>
          <a:p>
            <a:fld id="{0BC2AB5B-3E25-452A-AB8A-34DFAC903C03}" type="slidenum">
              <a:rPr lang="en-US" sz="1600" smtClean="0"/>
              <a:t>17</a:t>
            </a:fld>
            <a:endParaRPr lang="en-US" sz="1600" dirty="0"/>
          </a:p>
        </p:txBody>
      </p:sp>
    </p:spTree>
    <p:extLst>
      <p:ext uri="{BB962C8B-B14F-4D97-AF65-F5344CB8AC3E}">
        <p14:creationId xmlns:p14="http://schemas.microsoft.com/office/powerpoint/2010/main" val="249976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0E456-88CA-4625-B930-F81072123A40}"/>
              </a:ext>
            </a:extLst>
          </p:cNvPr>
          <p:cNvSpPr>
            <a:spLocks noGrp="1"/>
          </p:cNvSpPr>
          <p:nvPr>
            <p:ph type="title"/>
          </p:nvPr>
        </p:nvSpPr>
        <p:spPr>
          <a:xfrm>
            <a:off x="838200" y="403226"/>
            <a:ext cx="10515600" cy="2254250"/>
          </a:xfrm>
          <a:solidFill>
            <a:schemeClr val="bg1"/>
          </a:solidFill>
        </p:spPr>
        <p:txBody>
          <a:bodyPr>
            <a:normAutofit/>
          </a:bodyPr>
          <a:lstStyle/>
          <a:p>
            <a:pPr algn="ctr" rtl="1"/>
            <a:r>
              <a:rPr lang="ar-SA" sz="4400" b="1" dirty="0">
                <a:solidFill>
                  <a:srgbClr val="169179"/>
                </a:solidFill>
                <a:effectLst/>
                <a:latin typeface="Calibri" panose="020F0502020204030204" pitchFamily="34" charset="0"/>
                <a:ea typeface="Times New Roman" panose="02020603050405020304" pitchFamily="18" charset="0"/>
                <a:cs typeface="Times New Roman" panose="02020603050405020304" pitchFamily="18" charset="0"/>
              </a:rPr>
              <a:t>چک لیست جراحی ایمن چیست؟</a:t>
            </a:r>
            <a:r>
              <a:rPr lang="fa-IR" sz="4400" b="1" dirty="0">
                <a:solidFill>
                  <a:srgbClr val="169179"/>
                </a:solidFill>
                <a:effectLst/>
                <a:latin typeface="Calibri" panose="020F0502020204030204" pitchFamily="34" charset="0"/>
                <a:ea typeface="Times New Roman" panose="02020603050405020304" pitchFamily="18" charset="0"/>
                <a:cs typeface="Times New Roman" panose="02020603050405020304" pitchFamily="18" charset="0"/>
              </a:rPr>
              <a:t/>
            </a:r>
            <a:br>
              <a:rPr lang="fa-IR" sz="4400" b="1" dirty="0">
                <a:solidFill>
                  <a:srgbClr val="169179"/>
                </a:solidFill>
                <a:effectLst/>
                <a:latin typeface="Calibri" panose="020F0502020204030204" pitchFamily="34" charset="0"/>
                <a:ea typeface="Times New Roman" panose="02020603050405020304" pitchFamily="18" charset="0"/>
                <a:cs typeface="Times New Roman" panose="02020603050405020304" pitchFamily="18" charset="0"/>
              </a:rPr>
            </a:br>
            <a:r>
              <a:rPr lang="ar-SA" sz="2800" dirty="0">
                <a:effectLst/>
                <a:latin typeface="Calibri" panose="020F0502020204030204" pitchFamily="34" charset="0"/>
                <a:ea typeface="Times New Roman" panose="02020603050405020304" pitchFamily="18" charset="0"/>
                <a:cs typeface="B Nazanin" panose="00000400000000000000" pitchFamily="2" charset="-78"/>
              </a:rPr>
              <a:t> ابزاری 19 ماده‌ای است که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WHO </a:t>
            </a:r>
            <a:r>
              <a:rPr lang="ar-SA" sz="2800" dirty="0">
                <a:effectLst/>
                <a:latin typeface="Calibri" panose="020F0502020204030204" pitchFamily="34" charset="0"/>
                <a:ea typeface="Times New Roman" panose="02020603050405020304" pitchFamily="18" charset="0"/>
                <a:cs typeface="B Nazanin" panose="00000400000000000000" pitchFamily="2" charset="-78"/>
              </a:rPr>
              <a:t>با همکاری دانشکده سلامت عمومی هاروارد ایجاد کرده و در </a:t>
            </a:r>
            <a:r>
              <a:rPr lang="ar-SA" sz="2800" dirty="0">
                <a:latin typeface="Calibri" panose="020F0502020204030204" pitchFamily="34" charset="0"/>
                <a:cs typeface="B Nazanin" panose="00000400000000000000" pitchFamily="2" charset="-78"/>
              </a:rPr>
              <a:t>اختیار کشورها قرار داده‌است</a:t>
            </a:r>
            <a:r>
              <a:rPr lang="en-US" sz="2800" dirty="0">
                <a:latin typeface="Calibri" panose="020F0502020204030204" pitchFamily="34" charset="0"/>
                <a:cs typeface="B Nazanin" panose="00000400000000000000" pitchFamily="2" charset="-78"/>
              </a:rPr>
              <a:t>.</a:t>
            </a:r>
            <a:r>
              <a:rPr lang="ar-SA" sz="2800" dirty="0">
                <a:latin typeface="Calibri" panose="020F0502020204030204" pitchFamily="34" charset="0"/>
                <a:cs typeface="B Nazanin" panose="00000400000000000000" pitchFamily="2" charset="-78"/>
              </a:rPr>
              <a:t> چک لیست جراحی یا چک لیست ایمنی بیمار در اتاق عمل برای کاهش عوارض و مرگ و میر در هر نوع جراحی از جمله جراحی‌های سرپایی قابل استفاده است. </a:t>
            </a:r>
            <a:endParaRPr lang="en-US" sz="2800" dirty="0">
              <a:latin typeface="Calibri" panose="020F0502020204030204" pitchFamily="34" charset="0"/>
              <a:cs typeface="B Nazanin" panose="00000400000000000000" pitchFamily="2" charset="-78"/>
            </a:endParaRPr>
          </a:p>
        </p:txBody>
      </p:sp>
      <p:sp>
        <p:nvSpPr>
          <p:cNvPr id="3" name="Content Placeholder 2">
            <a:extLst>
              <a:ext uri="{FF2B5EF4-FFF2-40B4-BE49-F238E27FC236}">
                <a16:creationId xmlns:a16="http://schemas.microsoft.com/office/drawing/2014/main" xmlns="" id="{BA488554-252B-4C70-BED3-2AFFCBC78156}"/>
              </a:ext>
            </a:extLst>
          </p:cNvPr>
          <p:cNvSpPr>
            <a:spLocks noGrp="1"/>
          </p:cNvSpPr>
          <p:nvPr>
            <p:ph idx="1"/>
          </p:nvPr>
        </p:nvSpPr>
        <p:spPr>
          <a:xfrm>
            <a:off x="838200" y="2952749"/>
            <a:ext cx="10515600" cy="3403601"/>
          </a:xfrm>
          <a:solidFill>
            <a:schemeClr val="bg1"/>
          </a:solidFill>
        </p:spPr>
        <p:txBody>
          <a:bodyPr>
            <a:normAutofit lnSpcReduction="10000"/>
          </a:bodyPr>
          <a:lstStyle/>
          <a:p>
            <a:pPr marL="0" marR="0" indent="0" algn="ctr" rtl="1">
              <a:lnSpc>
                <a:spcPct val="107000"/>
              </a:lnSpc>
              <a:spcBef>
                <a:spcPts val="0"/>
              </a:spcBef>
              <a:spcAft>
                <a:spcPts val="800"/>
              </a:spcAft>
              <a:buNone/>
            </a:pPr>
            <a:r>
              <a:rPr lang="ar-SA" sz="3200" b="1" dirty="0">
                <a:solidFill>
                  <a:srgbClr val="169179"/>
                </a:solidFill>
                <a:effectLst/>
                <a:latin typeface="Calibri" panose="020F0502020204030204" pitchFamily="34" charset="0"/>
                <a:ea typeface="Times New Roman" panose="02020603050405020304" pitchFamily="18" charset="0"/>
                <a:cs typeface="Times New Roman" panose="02020603050405020304" pitchFamily="18" charset="0"/>
              </a:rPr>
              <a:t>اهداف چک لیست جراحی ایمن</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Calibri" panose="020F0502020204030204" pitchFamily="34" charset="0"/>
                <a:ea typeface="Times New Roman" panose="02020603050405020304" pitchFamily="18" charset="0"/>
                <a:cs typeface="Times New Roman" panose="02020603050405020304" pitchFamily="18" charset="0"/>
              </a:rPr>
              <a:t>اساس توجه دومین چالش جهانی ایمنی بیمار، بر </a:t>
            </a:r>
            <a:r>
              <a:rPr lang="ar-SA" sz="2400" b="1" dirty="0">
                <a:effectLst/>
                <a:latin typeface="Calibri" panose="020F0502020204030204" pitchFamily="34" charset="0"/>
                <a:ea typeface="Times New Roman" panose="02020603050405020304" pitchFamily="18" charset="0"/>
                <a:cs typeface="Times New Roman" panose="02020603050405020304" pitchFamily="18" charset="0"/>
              </a:rPr>
              <a:t>چک لیست جراحی ایمن سازمان جهانی بهداشت</a:t>
            </a:r>
            <a:r>
              <a:rPr lang="ar-SA" sz="2400" dirty="0">
                <a:effectLst/>
                <a:latin typeface="Calibri" panose="020F0502020204030204" pitchFamily="34" charset="0"/>
                <a:ea typeface="Times New Roman" panose="02020603050405020304" pitchFamily="18" charset="0"/>
                <a:cs typeface="Times New Roman" panose="02020603050405020304" pitchFamily="18" charset="0"/>
              </a:rPr>
              <a:t> است. این چک لیست، با </a:t>
            </a:r>
            <a:r>
              <a:rPr lang="ar-SA" sz="2400" b="1"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هدف کاهش خطاها و حوادث ناگوار و افز</a:t>
            </a:r>
            <a:r>
              <a:rPr lang="ar-SA" sz="2400" b="1" dirty="0">
                <a:solidFill>
                  <a:schemeClr val="accent2">
                    <a:lumMod val="75000"/>
                  </a:schemeClr>
                </a:solidFill>
                <a:latin typeface="Calibri" panose="020F0502020204030204" pitchFamily="34" charset="0"/>
                <a:cs typeface="Times New Roman" panose="02020603050405020304" pitchFamily="18" charset="0"/>
              </a:rPr>
              <a:t>ایش کارِ گروهی و ارتباطات در جراحی </a:t>
            </a:r>
            <a:r>
              <a:rPr lang="fa-IR" sz="2400" b="1" dirty="0">
                <a:solidFill>
                  <a:schemeClr val="accent2">
                    <a:lumMod val="75000"/>
                  </a:schemeClr>
                </a:solidFill>
                <a:latin typeface="Calibri" panose="020F0502020204030204" pitchFamily="34" charset="0"/>
                <a:cs typeface="Times New Roman" panose="02020603050405020304" pitchFamily="18" charset="0"/>
              </a:rPr>
              <a:t>و </a:t>
            </a:r>
            <a:r>
              <a:rPr lang="ar-SA" sz="2400" b="1" dirty="0">
                <a:solidFill>
                  <a:schemeClr val="accent2">
                    <a:lumMod val="75000"/>
                  </a:schemeClr>
                </a:solidFill>
                <a:latin typeface="Calibri" panose="020F0502020204030204" pitchFamily="34" charset="0"/>
                <a:cs typeface="Times New Roman" panose="02020603050405020304" pitchFamily="18" charset="0"/>
              </a:rPr>
              <a:t>ایجاد کاهش قابل توجهی در میزان مرگ و میر و عوارض</a:t>
            </a:r>
            <a:r>
              <a:rPr lang="fa-IR" sz="2400" b="1" dirty="0">
                <a:solidFill>
                  <a:schemeClr val="accent2">
                    <a:lumMod val="75000"/>
                  </a:schemeClr>
                </a:solidFill>
                <a:latin typeface="Calibri" panose="020F0502020204030204" pitchFamily="34" charset="0"/>
                <a:cs typeface="Times New Roman" panose="02020603050405020304" pitchFamily="18" charset="0"/>
              </a:rPr>
              <a:t> </a:t>
            </a:r>
            <a:r>
              <a:rPr lang="ar-SA" sz="2400" dirty="0">
                <a:effectLst/>
                <a:latin typeface="Calibri" panose="020F0502020204030204" pitchFamily="34" charset="0"/>
                <a:ea typeface="Times New Roman" panose="02020603050405020304" pitchFamily="18" charset="0"/>
                <a:cs typeface="Times New Roman" panose="02020603050405020304" pitchFamily="18" charset="0"/>
              </a:rPr>
              <a:t>آماده شده و هم اکنون توسط اکثر جراحان و ارائه‌دهندگان خدمات جراحی در سراسر جهان، مورد استفاده قرار می‌گیرد</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a:t>
            </a:r>
            <a:endParaRPr lang="fa-IR"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r>
              <a:rPr lang="fa-IR" sz="2400" dirty="0">
                <a:solidFill>
                  <a:srgbClr val="0200FF"/>
                </a:solidFill>
                <a:effectLst/>
                <a:latin typeface="Times New Roman" panose="02020603050405020304" pitchFamily="18" charset="0"/>
                <a:ea typeface="Times New Roman" panose="02020603050405020304" pitchFamily="18" charset="0"/>
                <a:hlinkClick r:id="rId3"/>
              </a:rPr>
              <a:t>ا</a:t>
            </a:r>
            <a:r>
              <a:rPr lang="ar-SA" sz="2400" dirty="0">
                <a:solidFill>
                  <a:srgbClr val="0200FF"/>
                </a:solidFill>
                <a:effectLst/>
                <a:latin typeface="Times New Roman" panose="02020603050405020304" pitchFamily="18" charset="0"/>
                <a:ea typeface="Times New Roman" panose="02020603050405020304" pitchFamily="18" charset="0"/>
                <a:hlinkClick r:id="rId3"/>
              </a:rPr>
              <a:t>ولین چالش جهانی ایمنی بیمار</a:t>
            </a:r>
            <a:r>
              <a:rPr lang="en-US" sz="2400" dirty="0">
                <a:effectLst/>
                <a:latin typeface="Times New Roman" panose="02020603050405020304" pitchFamily="18" charset="0"/>
                <a:ea typeface="Times New Roman" panose="02020603050405020304" pitchFamily="18" charset="0"/>
              </a:rPr>
              <a:t> </a:t>
            </a:r>
            <a:r>
              <a:rPr lang="ar-SA" sz="2400" dirty="0">
                <a:effectLst/>
                <a:latin typeface="Times New Roman" panose="02020603050405020304" pitchFamily="18" charset="0"/>
                <a:ea typeface="Times New Roman" panose="02020603050405020304" pitchFamily="18" charset="0"/>
              </a:rPr>
              <a:t>با نام</a:t>
            </a:r>
            <a:r>
              <a:rPr lang="en-US" sz="2400" dirty="0">
                <a:effectLst/>
                <a:latin typeface="Times New Roman" panose="02020603050405020304" pitchFamily="18" charset="0"/>
                <a:ea typeface="Times New Roman" panose="02020603050405020304" pitchFamily="18" charset="0"/>
              </a:rPr>
              <a:t> "Clean Care is Safe Care" </a:t>
            </a:r>
            <a:r>
              <a:rPr lang="ar-SA" sz="2400" dirty="0">
                <a:effectLst/>
                <a:latin typeface="Times New Roman" panose="02020603050405020304" pitchFamily="18" charset="0"/>
                <a:ea typeface="Times New Roman" panose="02020603050405020304" pitchFamily="18" charset="0"/>
              </a:rPr>
              <a:t>در مورد بهداشت دست در سال 2005 و </a:t>
            </a:r>
            <a:r>
              <a:rPr lang="ar-SA" sz="2400" dirty="0">
                <a:solidFill>
                  <a:srgbClr val="0200FF"/>
                </a:solidFill>
                <a:effectLst/>
                <a:latin typeface="Times New Roman" panose="02020603050405020304" pitchFamily="18" charset="0"/>
                <a:ea typeface="Times New Roman" panose="02020603050405020304" pitchFamily="18" charset="0"/>
                <a:hlinkClick r:id="rId4"/>
              </a:rPr>
              <a:t>سومین چالش جهانی ایمنی بیمار</a:t>
            </a:r>
            <a:r>
              <a:rPr lang="en-US" sz="2400" dirty="0">
                <a:effectLst/>
                <a:latin typeface="Times New Roman" panose="02020603050405020304" pitchFamily="18" charset="0"/>
                <a:ea typeface="Times New Roman" panose="02020603050405020304" pitchFamily="18" charset="0"/>
              </a:rPr>
              <a:t> </a:t>
            </a:r>
            <a:r>
              <a:rPr lang="ar-SA" sz="2400" dirty="0">
                <a:effectLst/>
                <a:latin typeface="Times New Roman" panose="02020603050405020304" pitchFamily="18" charset="0"/>
                <a:ea typeface="Times New Roman" panose="02020603050405020304" pitchFamily="18" charset="0"/>
              </a:rPr>
              <a:t>نیز، با عنوان</a:t>
            </a:r>
            <a:r>
              <a:rPr lang="en-US" sz="2400" dirty="0">
                <a:effectLst/>
                <a:latin typeface="Times New Roman" panose="02020603050405020304" pitchFamily="18" charset="0"/>
                <a:ea typeface="Times New Roman" panose="02020603050405020304" pitchFamily="18" charset="0"/>
              </a:rPr>
              <a:t> "Medication Without Harm"</a:t>
            </a:r>
            <a:r>
              <a:rPr lang="ar-SA" sz="2400" dirty="0">
                <a:effectLst/>
                <a:latin typeface="Times New Roman" panose="02020603050405020304" pitchFamily="18" charset="0"/>
                <a:ea typeface="Times New Roman" panose="02020603050405020304" pitchFamily="18" charset="0"/>
              </a:rPr>
              <a:t>، در سال 2017 میلادی، به راه افتاده و همچنان ادامه دارد</a:t>
            </a:r>
            <a:r>
              <a:rPr lang="fa-IR" sz="2400" dirty="0">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p>
        </p:txBody>
      </p:sp>
      <p:sp>
        <p:nvSpPr>
          <p:cNvPr id="4" name="Date Placeholder 3">
            <a:extLst>
              <a:ext uri="{FF2B5EF4-FFF2-40B4-BE49-F238E27FC236}">
                <a16:creationId xmlns:a16="http://schemas.microsoft.com/office/drawing/2014/main" xmlns="" id="{3D3534B4-D6A2-400B-B6FB-767FE27A1E94}"/>
              </a:ext>
            </a:extLst>
          </p:cNvPr>
          <p:cNvSpPr>
            <a:spLocks noGrp="1"/>
          </p:cNvSpPr>
          <p:nvPr>
            <p:ph type="dt" sz="half" idx="10"/>
          </p:nvPr>
        </p:nvSpPr>
        <p:spPr/>
        <p:txBody>
          <a:bodyPr/>
          <a:lstStyle/>
          <a:p>
            <a:fld id="{3C6F8419-F0A9-4FB5-BBAF-963294710D9A}" type="datetime2">
              <a:rPr lang="en-US" sz="1600" smtClean="0"/>
              <a:t>Saturday, September 30, 2023</a:t>
            </a:fld>
            <a:endParaRPr lang="en-US" dirty="0"/>
          </a:p>
        </p:txBody>
      </p:sp>
      <p:sp>
        <p:nvSpPr>
          <p:cNvPr id="5" name="Footer Placeholder 4">
            <a:extLst>
              <a:ext uri="{FF2B5EF4-FFF2-40B4-BE49-F238E27FC236}">
                <a16:creationId xmlns:a16="http://schemas.microsoft.com/office/drawing/2014/main" xmlns="" id="{C0EC4BB0-4AFA-4F34-BBF2-465864926941}"/>
              </a:ext>
            </a:extLst>
          </p:cNvPr>
          <p:cNvSpPr>
            <a:spLocks noGrp="1"/>
          </p:cNvSpPr>
          <p:nvPr>
            <p:ph type="ftr" sz="quarter" idx="11"/>
          </p:nvPr>
        </p:nvSpPr>
        <p:spPr/>
        <p:txBody>
          <a:bodyPr/>
          <a:lstStyle/>
          <a:p>
            <a:r>
              <a:rPr lang="en-US" sz="1600" b="1" dirty="0" err="1">
                <a:solidFill>
                  <a:schemeClr val="tx1"/>
                </a:solidFill>
                <a:latin typeface="Times New Roman" panose="02020603050405020304" pitchFamily="18" charset="0"/>
                <a:cs typeface="Times New Roman" panose="02020603050405020304" pitchFamily="18" charset="0"/>
              </a:rPr>
              <a:t>Dr.Nasrin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Galehdar</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E6976C27-16DA-4674-8C8F-E6F450ED9B4A}"/>
              </a:ext>
            </a:extLst>
          </p:cNvPr>
          <p:cNvSpPr>
            <a:spLocks noGrp="1"/>
          </p:cNvSpPr>
          <p:nvPr>
            <p:ph type="sldNum" sz="quarter" idx="12"/>
          </p:nvPr>
        </p:nvSpPr>
        <p:spPr/>
        <p:txBody>
          <a:bodyPr/>
          <a:lstStyle/>
          <a:p>
            <a:fld id="{0BC2AB5B-3E25-452A-AB8A-34DFAC903C03}" type="slidenum">
              <a:rPr lang="en-US" sz="1600" smtClean="0"/>
              <a:t>18</a:t>
            </a:fld>
            <a:endParaRPr lang="en-US" dirty="0"/>
          </a:p>
        </p:txBody>
      </p:sp>
    </p:spTree>
    <p:extLst>
      <p:ext uri="{BB962C8B-B14F-4D97-AF65-F5344CB8AC3E}">
        <p14:creationId xmlns:p14="http://schemas.microsoft.com/office/powerpoint/2010/main" val="101084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2000">
              <a:schemeClr val="accent2">
                <a:lumMod val="45000"/>
                <a:lumOff val="55000"/>
              </a:schemeClr>
            </a:gs>
            <a:gs pos="0">
              <a:schemeClr val="accent2">
                <a:lumMod val="45000"/>
                <a:lumOff val="55000"/>
              </a:schemeClr>
            </a:gs>
            <a:gs pos="38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5E3DED-9A5A-4E29-AA77-B0764F8E4359}"/>
              </a:ext>
            </a:extLst>
          </p:cNvPr>
          <p:cNvSpPr>
            <a:spLocks noGrp="1"/>
          </p:cNvSpPr>
          <p:nvPr>
            <p:ph idx="1"/>
          </p:nvPr>
        </p:nvSpPr>
        <p:spPr>
          <a:xfrm>
            <a:off x="291830" y="379379"/>
            <a:ext cx="11663464" cy="4795835"/>
          </a:xfrm>
        </p:spPr>
        <p:txBody>
          <a:bodyPr>
            <a:normAutofit/>
          </a:bodyPr>
          <a:lstStyle/>
          <a:p>
            <a:pPr marL="0" marR="0" algn="r" rtl="1">
              <a:lnSpc>
                <a:spcPct val="107000"/>
              </a:lnSpc>
              <a:spcBef>
                <a:spcPts val="200"/>
              </a:spcBef>
              <a:spcAft>
                <a:spcPts val="0"/>
              </a:spcAft>
            </a:pPr>
            <a:r>
              <a:rPr lang="ar-SA" sz="2400" b="1"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rPr>
              <a:t>چرا جراحی ایمن مهم است؟</a:t>
            </a:r>
            <a:endParaRPr lang="en-US" sz="2400" b="1"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indent="0" algn="just"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وجود اینکه روش‌های جراحی برای نجات جان انسان‌ها در نظر گرفته شده‌اند، عدم توجه به مراقبت‌های جراحی می‌تواند آسیب قابل توجهی به همراه داشته باشد. درکشورهای صنعتی، نزدیک به نیمی از عوارض جانبی در بیماران بستری در بیمارستان مربوط به مراقبت‌های جراحی است. این عوارض شامل استفاده از روش جراحی نامناسب برای بیمار، مشکلات تجهیزات بیهوشی، در دسترس نبودن تجهیزات لازم، خونریزی غیرقابل پیش‌بینی، استفاده از تجهیزات غیراستریل، </a:t>
            </a:r>
            <a:r>
              <a:rPr lang="ar-SA" sz="2400" u="sng"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hlinkClick r:id="rId2"/>
              </a:rPr>
              <a:t>باقی ماندن وسایل جراحی (مثلاً اسفنج‌ها) در داخل بدن بیمار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 … می‌باشد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2400" dirty="0"/>
              <a:t> با ازدیاد صدمات تروماتیک، سرطانها و بیماریهای قلبی عروقی، تأثیر مداخلات جراحی برروی سیستم های سلامت عمومی همچنان رو به افزایش است.</a:t>
            </a:r>
            <a:endParaRPr lang="en-US" sz="2400" dirty="0"/>
          </a:p>
          <a:p>
            <a:pPr marL="0" marR="0" algn="just" rtl="1"/>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Date Placeholder 3">
            <a:extLst>
              <a:ext uri="{FF2B5EF4-FFF2-40B4-BE49-F238E27FC236}">
                <a16:creationId xmlns:a16="http://schemas.microsoft.com/office/drawing/2014/main" xmlns="" id="{7E752913-EB35-41A9-8558-8A2032EED6AE}"/>
              </a:ext>
            </a:extLst>
          </p:cNvPr>
          <p:cNvSpPr>
            <a:spLocks noGrp="1"/>
          </p:cNvSpPr>
          <p:nvPr>
            <p:ph type="dt" sz="half" idx="10"/>
          </p:nvPr>
        </p:nvSpPr>
        <p:spPr/>
        <p:txBody>
          <a:bodyPr/>
          <a:lstStyle/>
          <a:p>
            <a:fld id="{B18BE983-5F65-4780-9A7F-AD2A6080AC64}"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621AD1A6-3951-45BB-90FD-C657AC4D8ED7}"/>
              </a:ext>
            </a:extLst>
          </p:cNvPr>
          <p:cNvSpPr>
            <a:spLocks noGrp="1"/>
          </p:cNvSpPr>
          <p:nvPr>
            <p:ph type="ftr" sz="quarter" idx="11"/>
          </p:nvPr>
        </p:nvSpPr>
        <p:spPr/>
        <p:txBody>
          <a:bodyPr/>
          <a:lstStyle/>
          <a:p>
            <a:r>
              <a:rPr lang="en-US" b="1" dirty="0" err="1">
                <a:solidFill>
                  <a:schemeClr val="tx1"/>
                </a:solidFill>
                <a:latin typeface="Times New Roman" panose="02020603050405020304" pitchFamily="18" charset="0"/>
                <a:cs typeface="Times New Roman" panose="02020603050405020304" pitchFamily="18" charset="0"/>
              </a:rPr>
              <a:t>Dr.Nasrin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Galehdar</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6A29D039-7722-4188-9DAC-D867A27B4636}"/>
              </a:ext>
            </a:extLst>
          </p:cNvPr>
          <p:cNvSpPr>
            <a:spLocks noGrp="1"/>
          </p:cNvSpPr>
          <p:nvPr>
            <p:ph type="sldNum" sz="quarter" idx="12"/>
          </p:nvPr>
        </p:nvSpPr>
        <p:spPr/>
        <p:txBody>
          <a:bodyPr/>
          <a:lstStyle/>
          <a:p>
            <a:fld id="{0BC2AB5B-3E25-452A-AB8A-34DFAC903C03}" type="slidenum">
              <a:rPr lang="en-US" smtClean="0"/>
              <a:t>19</a:t>
            </a:fld>
            <a:endParaRPr lang="en-US"/>
          </a:p>
        </p:txBody>
      </p:sp>
      <p:pic>
        <p:nvPicPr>
          <p:cNvPr id="7" name="Content Placeholder 3" descr="چک لیست جراحی">
            <a:extLst>
              <a:ext uri="{FF2B5EF4-FFF2-40B4-BE49-F238E27FC236}">
                <a16:creationId xmlns:a16="http://schemas.microsoft.com/office/drawing/2014/main" xmlns="" id="{A263CFF9-4466-4977-A5C2-F84B2E628D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31" y="3054486"/>
            <a:ext cx="11608340" cy="3735420"/>
          </a:xfrm>
          <a:prstGeom prst="rect">
            <a:avLst/>
          </a:prstGeom>
          <a:noFill/>
          <a:ln>
            <a:noFill/>
          </a:ln>
        </p:spPr>
      </p:pic>
    </p:spTree>
    <p:extLst>
      <p:ext uri="{BB962C8B-B14F-4D97-AF65-F5344CB8AC3E}">
        <p14:creationId xmlns:p14="http://schemas.microsoft.com/office/powerpoint/2010/main" val="193412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rgbClr val="FF00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2F921-731D-42B4-8CA1-43A5F4928DEA}"/>
              </a:ext>
            </a:extLst>
          </p:cNvPr>
          <p:cNvSpPr>
            <a:spLocks noGrp="1"/>
          </p:cNvSpPr>
          <p:nvPr>
            <p:ph type="ctrTitle"/>
          </p:nvPr>
        </p:nvSpPr>
        <p:spPr>
          <a:xfrm>
            <a:off x="6844777" y="286984"/>
            <a:ext cx="4371975" cy="1285874"/>
          </a:xfrm>
        </p:spPr>
        <p:txBody>
          <a:bodyPr>
            <a:normAutofit fontScale="90000"/>
          </a:bodyPr>
          <a:lstStyle/>
          <a:p>
            <a:r>
              <a:rPr lang="fa-IR" sz="7200" dirty="0">
                <a:cs typeface="B Titr" panose="00000700000000000000" pitchFamily="2" charset="-78"/>
              </a:rPr>
              <a:t>جراحی ایمن</a:t>
            </a:r>
            <a:endParaRPr lang="en-US" sz="7200" dirty="0">
              <a:cs typeface="B Titr" panose="00000700000000000000" pitchFamily="2" charset="-78"/>
            </a:endParaRPr>
          </a:p>
        </p:txBody>
      </p:sp>
      <p:sp>
        <p:nvSpPr>
          <p:cNvPr id="3" name="Subtitle 2">
            <a:extLst>
              <a:ext uri="{FF2B5EF4-FFF2-40B4-BE49-F238E27FC236}">
                <a16:creationId xmlns:a16="http://schemas.microsoft.com/office/drawing/2014/main" xmlns="" id="{5C4ED34A-10C0-4C33-9E21-250383602BD9}"/>
              </a:ext>
            </a:extLst>
          </p:cNvPr>
          <p:cNvSpPr>
            <a:spLocks noGrp="1"/>
          </p:cNvSpPr>
          <p:nvPr>
            <p:ph type="subTitle" idx="1"/>
          </p:nvPr>
        </p:nvSpPr>
        <p:spPr>
          <a:xfrm>
            <a:off x="485774" y="5075057"/>
            <a:ext cx="5838826" cy="1163818"/>
          </a:xfrm>
        </p:spPr>
        <p:txBody>
          <a:bodyPr>
            <a:normAutofit/>
          </a:bodyPr>
          <a:lstStyle/>
          <a:p>
            <a:r>
              <a:rPr lang="fa-IR" sz="3200" dirty="0"/>
              <a:t>دکتر نسرین گله دار</a:t>
            </a:r>
          </a:p>
          <a:p>
            <a:r>
              <a:rPr lang="fa-IR" sz="3200" dirty="0"/>
              <a:t>دانشیار دانشگاه علوم پزشکی لرستان</a:t>
            </a:r>
            <a:endParaRPr lang="en-US" sz="3200" dirty="0"/>
          </a:p>
        </p:txBody>
      </p:sp>
      <p:pic>
        <p:nvPicPr>
          <p:cNvPr id="5" name="Picture 4">
            <a:extLst>
              <a:ext uri="{FF2B5EF4-FFF2-40B4-BE49-F238E27FC236}">
                <a16:creationId xmlns:a16="http://schemas.microsoft.com/office/drawing/2014/main" xmlns="" id="{7C71CAAC-CC1D-4273-9174-0A4608D67E43}"/>
              </a:ext>
            </a:extLst>
          </p:cNvPr>
          <p:cNvPicPr>
            <a:picLocks noChangeAspect="1"/>
          </p:cNvPicPr>
          <p:nvPr/>
        </p:nvPicPr>
        <p:blipFill>
          <a:blip r:embed="rId2"/>
          <a:stretch>
            <a:fillRect/>
          </a:stretch>
        </p:blipFill>
        <p:spPr>
          <a:xfrm>
            <a:off x="1828800" y="1679575"/>
            <a:ext cx="8337175" cy="3282950"/>
          </a:xfrm>
          <a:prstGeom prst="rect">
            <a:avLst/>
          </a:prstGeom>
        </p:spPr>
      </p:pic>
      <p:sp>
        <p:nvSpPr>
          <p:cNvPr id="4" name="Date Placeholder 3">
            <a:extLst>
              <a:ext uri="{FF2B5EF4-FFF2-40B4-BE49-F238E27FC236}">
                <a16:creationId xmlns:a16="http://schemas.microsoft.com/office/drawing/2014/main" xmlns="" id="{7E2FEC61-2AE3-49FC-B523-E87D72DB717C}"/>
              </a:ext>
            </a:extLst>
          </p:cNvPr>
          <p:cNvSpPr>
            <a:spLocks noGrp="1"/>
          </p:cNvSpPr>
          <p:nvPr>
            <p:ph type="dt" sz="half" idx="10"/>
          </p:nvPr>
        </p:nvSpPr>
        <p:spPr/>
        <p:txBody>
          <a:bodyPr/>
          <a:lstStyle/>
          <a:p>
            <a:fld id="{9BEDB2D7-63A0-4AC4-B731-5D18AB748984}" type="datetime2">
              <a:rPr lang="en-US" sz="1600" smtClean="0"/>
              <a:t>Saturday, September 30, 2023</a:t>
            </a:fld>
            <a:endParaRPr lang="en-US" dirty="0"/>
          </a:p>
        </p:txBody>
      </p:sp>
      <p:sp>
        <p:nvSpPr>
          <p:cNvPr id="6" name="Footer Placeholder 5">
            <a:extLst>
              <a:ext uri="{FF2B5EF4-FFF2-40B4-BE49-F238E27FC236}">
                <a16:creationId xmlns:a16="http://schemas.microsoft.com/office/drawing/2014/main" xmlns="" id="{722A6FE0-CCFC-4D57-850A-60DD5A6483B2}"/>
              </a:ext>
            </a:extLst>
          </p:cNvPr>
          <p:cNvSpPr>
            <a:spLocks noGrp="1"/>
          </p:cNvSpPr>
          <p:nvPr>
            <p:ph type="ftr" sz="quarter" idx="11"/>
          </p:nvPr>
        </p:nvSpPr>
        <p:spPr/>
        <p:txBody>
          <a:bodyPr/>
          <a:lstStyle/>
          <a:p>
            <a:r>
              <a:rPr lang="en-US" sz="1600" b="1" dirty="0" err="1">
                <a:solidFill>
                  <a:schemeClr val="tx1"/>
                </a:solidFill>
              </a:rPr>
              <a:t>Dr.Nasrin</a:t>
            </a:r>
            <a:r>
              <a:rPr lang="en-US" sz="1600" b="1" dirty="0">
                <a:solidFill>
                  <a:schemeClr val="tx1"/>
                </a:solidFill>
              </a:rPr>
              <a:t> </a:t>
            </a:r>
            <a:r>
              <a:rPr lang="en-US" sz="1600" b="1" dirty="0" err="1">
                <a:solidFill>
                  <a:schemeClr val="tx1"/>
                </a:solidFill>
              </a:rPr>
              <a:t>Galehdar</a:t>
            </a:r>
            <a:endParaRPr lang="en-US" sz="1600" b="1" dirty="0">
              <a:solidFill>
                <a:schemeClr val="tx1"/>
              </a:solidFill>
            </a:endParaRPr>
          </a:p>
        </p:txBody>
      </p:sp>
      <p:sp>
        <p:nvSpPr>
          <p:cNvPr id="7" name="Slide Number Placeholder 6">
            <a:extLst>
              <a:ext uri="{FF2B5EF4-FFF2-40B4-BE49-F238E27FC236}">
                <a16:creationId xmlns:a16="http://schemas.microsoft.com/office/drawing/2014/main" xmlns="" id="{3828402B-FE59-470A-BA5A-7DE12D5326F2}"/>
              </a:ext>
            </a:extLst>
          </p:cNvPr>
          <p:cNvSpPr>
            <a:spLocks noGrp="1"/>
          </p:cNvSpPr>
          <p:nvPr>
            <p:ph type="sldNum" sz="quarter" idx="12"/>
          </p:nvPr>
        </p:nvSpPr>
        <p:spPr/>
        <p:txBody>
          <a:bodyPr/>
          <a:lstStyle/>
          <a:p>
            <a:fld id="{0BC2AB5B-3E25-452A-AB8A-34DFAC903C03}" type="slidenum">
              <a:rPr lang="en-US" sz="2000" smtClean="0"/>
              <a:t>2</a:t>
            </a:fld>
            <a:endParaRPr lang="en-US" dirty="0"/>
          </a:p>
        </p:txBody>
      </p:sp>
    </p:spTree>
    <p:extLst>
      <p:ext uri="{BB962C8B-B14F-4D97-AF65-F5344CB8AC3E}">
        <p14:creationId xmlns:p14="http://schemas.microsoft.com/office/powerpoint/2010/main" val="161647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6000">
              <a:schemeClr val="accent1">
                <a:lumMod val="60000"/>
                <a:lumOff val="40000"/>
              </a:schemeClr>
            </a:gs>
            <a:gs pos="0">
              <a:schemeClr val="accent2">
                <a:lumMod val="45000"/>
                <a:lumOff val="55000"/>
              </a:schemeClr>
            </a:gs>
            <a:gs pos="92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BF18A28-8211-4E61-817E-B3FF364E03AF}"/>
              </a:ext>
            </a:extLst>
          </p:cNvPr>
          <p:cNvSpPr>
            <a:spLocks noGrp="1"/>
          </p:cNvSpPr>
          <p:nvPr>
            <p:ph idx="1"/>
          </p:nvPr>
        </p:nvSpPr>
        <p:spPr>
          <a:xfrm>
            <a:off x="964660" y="765310"/>
            <a:ext cx="10515600" cy="5119924"/>
          </a:xfrm>
          <a:solidFill>
            <a:schemeClr val="accent2">
              <a:lumMod val="20000"/>
              <a:lumOff val="80000"/>
            </a:schemeClr>
          </a:solidFill>
        </p:spPr>
        <p:txBody>
          <a:bodyPr>
            <a:normAutofit/>
          </a:bodyPr>
          <a:lstStyle/>
          <a:p>
            <a:pPr marL="0" marR="0" algn="just" rtl="1">
              <a:lnSpc>
                <a:spcPct val="107000"/>
              </a:lnSpc>
              <a:spcBef>
                <a:spcPts val="0"/>
              </a:spcBef>
              <a:spcAft>
                <a:spcPts val="800"/>
              </a:spcAft>
            </a:pPr>
            <a:r>
              <a:rPr lang="ar-SA" sz="2400" dirty="0">
                <a:effectLst/>
                <a:latin typeface="Calibri" panose="020F0502020204030204" pitchFamily="34" charset="0"/>
                <a:ea typeface="Times New Roman" panose="02020603050405020304" pitchFamily="18" charset="0"/>
                <a:cs typeface="B Nazanin" panose="00000400000000000000" pitchFamily="2" charset="-78"/>
              </a:rPr>
              <a:t>در هر یک از این مراحل، فردی که مسئول چک لیست است باید تأیید کند که تیم جراحی قبل از ورود به مرحله‌ی بعدی، وظایف ذکر شده در این مرحله را انجام داده‌اند. با پیروی از چند مرحله مهم که در چک لیست آورده شده، متخصصان مراقبت‌های سلامت می‌توانند خطرات قابل پیشگیری و رایجی را که باعث تهدید زندگی و رفاه بیماران می‌شود، به حداقل برسانند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7000"/>
              </a:lnSpc>
              <a:spcBef>
                <a:spcPts val="0"/>
              </a:spcBef>
              <a:spcAft>
                <a:spcPts val="800"/>
              </a:spcAft>
            </a:pPr>
            <a:r>
              <a:rPr lang="fa-IR" sz="2400" dirty="0">
                <a:latin typeface="Times New Roman" panose="02020603050405020304" pitchFamily="18" charset="0"/>
                <a:ea typeface="Calibri" panose="020F0502020204030204" pitchFamily="34" charset="0"/>
                <a:cs typeface="B Nazanin" panose="00000400000000000000" pitchFamily="2" charset="-78"/>
              </a:rPr>
              <a:t>فرد مسئول: پرستار سیرکولر/ سوپروایزر اتاق عمل و یا یکی از اعضای تیم جراحی است</a:t>
            </a:r>
            <a:r>
              <a:rPr lang="en-US" sz="2400" dirty="0">
                <a:latin typeface="Times New Roman" panose="02020603050405020304" pitchFamily="18" charset="0"/>
                <a:ea typeface="Calibri" panose="020F0502020204030204" pitchFamily="34" charset="0"/>
                <a:cs typeface="B Nazanin" panose="00000400000000000000" pitchFamily="2" charset="-78"/>
              </a:rPr>
              <a:t>.</a:t>
            </a:r>
            <a:r>
              <a:rPr lang="fa-IR" sz="2400" dirty="0">
                <a:latin typeface="Times New Roman" panose="02020603050405020304" pitchFamily="18" charset="0"/>
                <a:ea typeface="Calibri" panose="020F0502020204030204" pitchFamily="34" charset="0"/>
                <a:cs typeface="B Nazanin" panose="00000400000000000000" pitchFamily="2" charset="-78"/>
              </a:rPr>
              <a:t> پس: اول آشنایی با چک لیست و سپس فرد هماهنگ کننده بصورت کلامی و بدون فوت وقت و یا ایجاد نداخل در انجام مراحل اساسی جراحی به ترتیب موارد را چک می کند.</a:t>
            </a:r>
          </a:p>
          <a:p>
            <a:pPr marL="0" marR="0" indent="0" algn="r" rtl="1">
              <a:lnSpc>
                <a:spcPct val="107000"/>
              </a:lnSpc>
              <a:spcBef>
                <a:spcPts val="0"/>
              </a:spcBef>
              <a:spcAft>
                <a:spcPts val="800"/>
              </a:spcAft>
              <a:buNone/>
            </a:pP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marR="0" indent="0" algn="ctr" rtl="1">
              <a:lnSpc>
                <a:spcPct val="107000"/>
              </a:lnSpc>
              <a:spcBef>
                <a:spcPts val="0"/>
              </a:spcBef>
              <a:spcAft>
                <a:spcPts val="800"/>
              </a:spcAft>
              <a:buNone/>
            </a:pPr>
            <a:r>
              <a:rPr lang="fa-IR" sz="3200" b="1" dirty="0">
                <a:solidFill>
                  <a:srgbClr val="C00000"/>
                </a:solidFill>
                <a:effectLst/>
                <a:latin typeface="Times New Roman" panose="02020603050405020304" pitchFamily="18" charset="0"/>
                <a:ea typeface="Calibri" panose="020F0502020204030204" pitchFamily="34" charset="0"/>
                <a:cs typeface="B Nazanin" panose="00000400000000000000" pitchFamily="2" charset="-78"/>
              </a:rPr>
              <a:t>احتمال وقوع اشتباه در موضع عم</a:t>
            </a:r>
            <a:r>
              <a:rPr lang="fa-IR" sz="3200" b="1" dirty="0">
                <a:solidFill>
                  <a:srgbClr val="C00000"/>
                </a:solidFill>
                <a:latin typeface="Times New Roman" panose="02020603050405020304" pitchFamily="18" charset="0"/>
                <a:ea typeface="Calibri" panose="020F0502020204030204" pitchFamily="34" charset="0"/>
                <a:cs typeface="B Nazanin" panose="00000400000000000000" pitchFamily="2" charset="-78"/>
              </a:rPr>
              <a:t>ل جراحی بیشتر در ارگان های قرینه است</a:t>
            </a:r>
            <a:endParaRPr lang="en-US" sz="32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endParaRPr>
          </a:p>
          <a:p>
            <a:endParaRPr lang="en-US" dirty="0"/>
          </a:p>
        </p:txBody>
      </p:sp>
      <p:sp>
        <p:nvSpPr>
          <p:cNvPr id="4" name="Date Placeholder 3">
            <a:extLst>
              <a:ext uri="{FF2B5EF4-FFF2-40B4-BE49-F238E27FC236}">
                <a16:creationId xmlns:a16="http://schemas.microsoft.com/office/drawing/2014/main" xmlns="" id="{C9B82468-FE0A-4360-9699-4A83021E9A55}"/>
              </a:ext>
            </a:extLst>
          </p:cNvPr>
          <p:cNvSpPr>
            <a:spLocks noGrp="1"/>
          </p:cNvSpPr>
          <p:nvPr>
            <p:ph type="dt" sz="half" idx="10"/>
          </p:nvPr>
        </p:nvSpPr>
        <p:spPr/>
        <p:txBody>
          <a:bodyPr/>
          <a:lstStyle/>
          <a:p>
            <a:fld id="{ED71BFFA-98F0-4A70-AC90-A040321CAAED}"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AB5F4E28-E24D-4D1A-BAA7-936D9DF36F62}"/>
              </a:ext>
            </a:extLst>
          </p:cNvPr>
          <p:cNvSpPr>
            <a:spLocks noGrp="1"/>
          </p:cNvSpPr>
          <p:nvPr>
            <p:ph type="ftr" sz="quarter" idx="11"/>
          </p:nvPr>
        </p:nvSpPr>
        <p:spPr/>
        <p:txBody>
          <a:bodyPr/>
          <a:lstStyle/>
          <a:p>
            <a:r>
              <a:rPr lang="en-US" b="1" dirty="0" err="1">
                <a:solidFill>
                  <a:schemeClr val="tx1"/>
                </a:solidFill>
                <a:latin typeface="Times New Roman" panose="02020603050405020304" pitchFamily="18" charset="0"/>
                <a:cs typeface="Times New Roman" panose="02020603050405020304" pitchFamily="18" charset="0"/>
              </a:rPr>
              <a:t>Dr.Nasrin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Galehdar</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7976EDE6-676D-47D1-B727-6A07AF3850D8}"/>
              </a:ext>
            </a:extLst>
          </p:cNvPr>
          <p:cNvSpPr>
            <a:spLocks noGrp="1"/>
          </p:cNvSpPr>
          <p:nvPr>
            <p:ph type="sldNum" sz="quarter" idx="12"/>
          </p:nvPr>
        </p:nvSpPr>
        <p:spPr/>
        <p:txBody>
          <a:bodyPr/>
          <a:lstStyle/>
          <a:p>
            <a:fld id="{0BC2AB5B-3E25-452A-AB8A-34DFAC903C03}" type="slidenum">
              <a:rPr lang="en-US" smtClean="0"/>
              <a:t>20</a:t>
            </a:fld>
            <a:endParaRPr lang="en-US"/>
          </a:p>
        </p:txBody>
      </p:sp>
    </p:spTree>
    <p:extLst>
      <p:ext uri="{BB962C8B-B14F-4D97-AF65-F5344CB8AC3E}">
        <p14:creationId xmlns:p14="http://schemas.microsoft.com/office/powerpoint/2010/main" val="157428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E1B7F6-A093-4956-8151-D163B63AEF1B}"/>
              </a:ext>
            </a:extLst>
          </p:cNvPr>
          <p:cNvSpPr>
            <a:spLocks noGrp="1"/>
          </p:cNvSpPr>
          <p:nvPr>
            <p:ph idx="1"/>
          </p:nvPr>
        </p:nvSpPr>
        <p:spPr>
          <a:xfrm>
            <a:off x="5622587" y="272374"/>
            <a:ext cx="6235430" cy="5904589"/>
          </a:xfrm>
          <a:solidFill>
            <a:schemeClr val="bg1">
              <a:lumMod val="95000"/>
            </a:schemeClr>
          </a:solidFill>
        </p:spPr>
        <p:txBody>
          <a:bodyPr>
            <a:normAutofit/>
          </a:bodyPr>
          <a:lstStyle/>
          <a:p>
            <a:pPr marL="0" indent="0" algn="r" rtl="1">
              <a:buNone/>
            </a:pP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lnSpc>
                <a:spcPct val="107000"/>
              </a:lnSpc>
              <a:spcBef>
                <a:spcPts val="200"/>
              </a:spcBef>
              <a:spcAft>
                <a:spcPts val="0"/>
              </a:spcAft>
              <a:buNone/>
            </a:pPr>
            <a:r>
              <a:rPr lang="ar-SA" sz="2400" b="1"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rPr>
              <a:t>خطاهای احتمالی در جراحی</a:t>
            </a:r>
            <a:endParaRPr lang="en-US" sz="2400" b="1"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endParaRPr>
          </a:p>
          <a:p>
            <a:pPr algn="just"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اعضای تیم جراحی در هر یک از مراحل جراحی باید مطمئن ‌شوند که موارد ایمنی لازم انجام شده است (یا با دلیل موجهی از آن چشم پوشی کنند). هدف این چک لیست جراحی به کارگیری شیوه‌های ایمنی تایید شده و تقویت ارتباط و کار تیمی بین اعضای تیم جراحی است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indent="0" algn="r" rtl="1">
              <a:buNone/>
            </a:pP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ar-SA" sz="2400" dirty="0">
                <a:effectLst/>
                <a:latin typeface="Calibri" panose="020F0502020204030204" pitchFamily="34" charset="0"/>
                <a:ea typeface="Calibri" panose="020F0502020204030204" pitchFamily="34" charset="0"/>
                <a:cs typeface="B Nazanin" panose="00000400000000000000" pitchFamily="2" charset="-78"/>
              </a:rPr>
              <a:t>یکی از معروف‌ترین اشتباهات پزشکی تاریخ بر روی</a:t>
            </a:r>
            <a:r>
              <a:rPr lang="en-US" sz="2400" dirty="0">
                <a:effectLst/>
                <a:latin typeface="Calibri" panose="020F0502020204030204" pitchFamily="34" charset="0"/>
                <a:ea typeface="Calibri" panose="020F0502020204030204" pitchFamily="34" charset="0"/>
                <a:cs typeface="B Nazanin" panose="00000400000000000000" pitchFamily="2" charset="-78"/>
              </a:rPr>
              <a:t> Graham Reeve </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هفتاد ساله انجام شد. به این صورت که در عمل جراحی به جای اینکه کلیه آسیب دیده و بیمار او را از بدن خارج کنند، کلیه سالم او را خارج کردند. درحالیکه در چک لیست جراحی</a:t>
            </a:r>
            <a:r>
              <a:rPr lang="en-US" sz="2400" dirty="0">
                <a:effectLst/>
                <a:latin typeface="Calibri" panose="020F0502020204030204" pitchFamily="34" charset="0"/>
                <a:ea typeface="Calibri" panose="020F0502020204030204" pitchFamily="34" charset="0"/>
                <a:cs typeface="B Nazanin" panose="00000400000000000000" pitchFamily="2" charset="-78"/>
              </a:rPr>
              <a:t> WHO </a:t>
            </a:r>
            <a:r>
              <a:rPr lang="ar-SA" sz="2400" dirty="0">
                <a:effectLst/>
                <a:latin typeface="Calibri" panose="020F0502020204030204" pitchFamily="34" charset="0"/>
                <a:ea typeface="Calibri" panose="020F0502020204030204" pitchFamily="34" charset="0"/>
                <a:cs typeface="B Nazanin" panose="00000400000000000000" pitchFamily="2" charset="-78"/>
              </a:rPr>
              <a:t>مراحل متعددی وجود دارد که از وقوع چنین فاجعه‌ای جلوگیری می‌کند</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endParaRPr lang="en-US" dirty="0"/>
          </a:p>
        </p:txBody>
      </p:sp>
      <p:sp>
        <p:nvSpPr>
          <p:cNvPr id="4" name="Date Placeholder 3">
            <a:extLst>
              <a:ext uri="{FF2B5EF4-FFF2-40B4-BE49-F238E27FC236}">
                <a16:creationId xmlns:a16="http://schemas.microsoft.com/office/drawing/2014/main" xmlns="" id="{AE1F552F-F1A0-4FF5-BD28-E4E152BB98F3}"/>
              </a:ext>
            </a:extLst>
          </p:cNvPr>
          <p:cNvSpPr>
            <a:spLocks noGrp="1"/>
          </p:cNvSpPr>
          <p:nvPr>
            <p:ph type="dt" sz="half" idx="10"/>
          </p:nvPr>
        </p:nvSpPr>
        <p:spPr/>
        <p:txBody>
          <a:bodyPr/>
          <a:lstStyle/>
          <a:p>
            <a:fld id="{36E23810-C26A-426E-9668-8DBD65EF3F8B}"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E4B9890A-3B38-45E2-A7A2-D05EBF7920AA}"/>
              </a:ext>
            </a:extLst>
          </p:cNvPr>
          <p:cNvSpPr>
            <a:spLocks noGrp="1"/>
          </p:cNvSpPr>
          <p:nvPr>
            <p:ph type="ftr" sz="quarter" idx="11"/>
          </p:nvPr>
        </p:nvSpPr>
        <p:spPr/>
        <p:txBody>
          <a:bodyPr/>
          <a:lstStyle/>
          <a:p>
            <a:r>
              <a:rPr lang="en-US" b="1" dirty="0" err="1">
                <a:solidFill>
                  <a:schemeClr val="tx1"/>
                </a:solidFill>
                <a:latin typeface="Times New Roman" panose="02020603050405020304" pitchFamily="18" charset="0"/>
                <a:cs typeface="Times New Roman" panose="02020603050405020304" pitchFamily="18" charset="0"/>
              </a:rPr>
              <a:t>Dr.Nasrin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Galehdar</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E505C2F5-35CD-4F8B-9661-9B544DD7A86F}"/>
              </a:ext>
            </a:extLst>
          </p:cNvPr>
          <p:cNvSpPr>
            <a:spLocks noGrp="1"/>
          </p:cNvSpPr>
          <p:nvPr>
            <p:ph type="sldNum" sz="quarter" idx="12"/>
          </p:nvPr>
        </p:nvSpPr>
        <p:spPr>
          <a:xfrm>
            <a:off x="10836612" y="6356350"/>
            <a:ext cx="517187" cy="365125"/>
          </a:xfrm>
        </p:spPr>
        <p:txBody>
          <a:bodyPr/>
          <a:lstStyle/>
          <a:p>
            <a:fld id="{0BC2AB5B-3E25-452A-AB8A-34DFAC903C03}" type="slidenum">
              <a:rPr lang="en-US" sz="1600" b="1" smtClean="0">
                <a:solidFill>
                  <a:schemeClr val="tx1"/>
                </a:solidFill>
              </a:rPr>
              <a:t>21</a:t>
            </a:fld>
            <a:endParaRPr lang="en-US" sz="1600" b="1" dirty="0">
              <a:solidFill>
                <a:schemeClr val="tx1"/>
              </a:solidFill>
            </a:endParaRPr>
          </a:p>
        </p:txBody>
      </p:sp>
      <p:pic>
        <p:nvPicPr>
          <p:cNvPr id="7" name="Content Placeholder 3" descr="چک لیست جراحی">
            <a:extLst>
              <a:ext uri="{FF2B5EF4-FFF2-40B4-BE49-F238E27FC236}">
                <a16:creationId xmlns:a16="http://schemas.microsoft.com/office/drawing/2014/main" xmlns="" id="{1FD29B9C-90E6-4B81-9E15-8604743D2D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96"/>
            <a:ext cx="5330757" cy="6875192"/>
          </a:xfrm>
          <a:prstGeom prst="rect">
            <a:avLst/>
          </a:prstGeom>
          <a:noFill/>
          <a:ln>
            <a:noFill/>
          </a:ln>
        </p:spPr>
      </p:pic>
    </p:spTree>
    <p:extLst>
      <p:ext uri="{BB962C8B-B14F-4D97-AF65-F5344CB8AC3E}">
        <p14:creationId xmlns:p14="http://schemas.microsoft.com/office/powerpoint/2010/main" val="1960789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1">
                <a:lumMod val="5000"/>
                <a:lumOff val="95000"/>
              </a:schemeClr>
            </a:gs>
            <a:gs pos="6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AE8A191-5323-4453-89C3-50E1B6FDCB6B}"/>
              </a:ext>
            </a:extLst>
          </p:cNvPr>
          <p:cNvSpPr>
            <a:spLocks noGrp="1"/>
          </p:cNvSpPr>
          <p:nvPr>
            <p:ph type="title"/>
          </p:nvPr>
        </p:nvSpPr>
        <p:spPr>
          <a:xfrm>
            <a:off x="963038" y="3336587"/>
            <a:ext cx="10710153" cy="3171216"/>
          </a:xfrm>
        </p:spPr>
        <p:txBody>
          <a:bodyPr>
            <a:noAutofit/>
          </a:bodyPr>
          <a:lstStyle/>
          <a:p>
            <a:pPr marL="0" marR="0" algn="r" rtl="1">
              <a:lnSpc>
                <a:spcPct val="150000"/>
              </a:lnSpc>
              <a:spcBef>
                <a:spcPts val="0"/>
              </a:spcBef>
              <a:spcAft>
                <a:spcPts val="800"/>
              </a:spcAft>
            </a:pPr>
            <a:r>
              <a:rPr lang="ar-SA" sz="3200" b="1" dirty="0">
                <a:solidFill>
                  <a:srgbClr val="169179"/>
                </a:solidFill>
                <a:effectLst/>
                <a:latin typeface="Calibri" panose="020F0502020204030204" pitchFamily="34" charset="0"/>
                <a:ea typeface="Times New Roman" panose="02020603050405020304" pitchFamily="18" charset="0"/>
                <a:cs typeface="B Nazanin" panose="00000400000000000000" pitchFamily="2" charset="-78"/>
              </a:rPr>
              <a:t>مراحل چک لیست جراحی ایمن</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3200" dirty="0">
                <a:effectLst/>
                <a:latin typeface="Calibri" panose="020F0502020204030204" pitchFamily="34" charset="0"/>
                <a:ea typeface="Calibri" panose="020F0502020204030204" pitchFamily="34" charset="0"/>
                <a:cs typeface="B Nazanin" panose="00000400000000000000" pitchFamily="2" charset="-78"/>
              </a:rPr>
              <a:t/>
            </a:r>
            <a:br>
              <a:rPr lang="en-US" sz="3200" dirty="0">
                <a:effectLst/>
                <a:latin typeface="Calibri" panose="020F0502020204030204" pitchFamily="34" charset="0"/>
                <a:ea typeface="Calibri" panose="020F0502020204030204" pitchFamily="34" charset="0"/>
                <a:cs typeface="B Nazanin" panose="00000400000000000000" pitchFamily="2" charset="-78"/>
              </a:rPr>
            </a:br>
            <a:r>
              <a:rPr lang="fa-IR" sz="2800" dirty="0">
                <a:effectLst/>
                <a:latin typeface="Calibri" panose="020F0502020204030204" pitchFamily="34" charset="0"/>
                <a:ea typeface="Calibri" panose="020F0502020204030204" pitchFamily="34" charset="0"/>
                <a:cs typeface="B Nazanin" panose="00000400000000000000" pitchFamily="2" charset="-78"/>
              </a:rPr>
              <a:t>1- </a:t>
            </a:r>
            <a:r>
              <a:rPr lang="ar-SA" sz="2800" dirty="0">
                <a:effectLst/>
                <a:latin typeface="Calibri" panose="020F0502020204030204" pitchFamily="34" charset="0"/>
                <a:ea typeface="Times New Roman" panose="02020603050405020304" pitchFamily="18" charset="0"/>
                <a:cs typeface="B Nazanin" panose="00000400000000000000" pitchFamily="2" charset="-78"/>
              </a:rPr>
              <a:t>قبل از القای بیهو</a:t>
            </a:r>
            <a:r>
              <a:rPr lang="fa-IR" sz="2800" dirty="0">
                <a:effectLst/>
                <a:latin typeface="Calibri" panose="020F0502020204030204" pitchFamily="34" charset="0"/>
                <a:ea typeface="Times New Roman" panose="02020603050405020304" pitchFamily="18" charset="0"/>
                <a:cs typeface="B Nazanin" panose="00000400000000000000" pitchFamily="2" charset="-78"/>
              </a:rPr>
              <a:t>شی</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Calibri" panose="020F0502020204030204" pitchFamily="34" charset="0"/>
                <a:ea typeface="Times New Roman" panose="02020603050405020304" pitchFamily="18" charset="0"/>
                <a:cs typeface="B Nazanin" panose="00000400000000000000" pitchFamily="2" charset="-78"/>
              </a:rPr>
              <a:t>ورود</a:t>
            </a:r>
            <a:r>
              <a:rPr lang="fa-IR" sz="2800" dirty="0">
                <a:effectLst/>
                <a:latin typeface="Calibri" panose="020F0502020204030204" pitchFamily="34" charset="0"/>
                <a:ea typeface="Times New Roman" panose="02020603050405020304" pitchFamily="18" charset="0"/>
                <a:cs typeface="B Nazanin" panose="00000400000000000000" pitchFamily="2" charset="-78"/>
              </a:rPr>
              <a:t> بیمار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sign in</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Calibri" panose="020F0502020204030204" pitchFamily="34" charset="0"/>
                <a:ea typeface="Calibri" panose="020F0502020204030204" pitchFamily="34" charset="0"/>
                <a:cs typeface="B Nazanin" panose="00000400000000000000" pitchFamily="2" charset="-78"/>
              </a:rPr>
              <a:t/>
            </a:r>
            <a:br>
              <a:rPr lang="en-US" sz="2800" dirty="0">
                <a:effectLst/>
                <a:latin typeface="Calibri" panose="020F0502020204030204" pitchFamily="34" charset="0"/>
                <a:ea typeface="Calibri" panose="020F0502020204030204" pitchFamily="34" charset="0"/>
                <a:cs typeface="B Nazanin" panose="00000400000000000000" pitchFamily="2" charset="-78"/>
              </a:rPr>
            </a:br>
            <a:r>
              <a:rPr lang="fa-IR" sz="2800" dirty="0">
                <a:effectLst/>
                <a:latin typeface="Calibri" panose="020F0502020204030204" pitchFamily="34" charset="0"/>
                <a:ea typeface="Calibri" panose="020F0502020204030204" pitchFamily="34" charset="0"/>
                <a:cs typeface="B Nazanin" panose="00000400000000000000" pitchFamily="2" charset="-78"/>
              </a:rPr>
              <a:t>2- بعد از بیهوشی تا </a:t>
            </a:r>
            <a:r>
              <a:rPr lang="ar-SA" sz="2800" dirty="0">
                <a:effectLst/>
                <a:latin typeface="Calibri" panose="020F0502020204030204" pitchFamily="34" charset="0"/>
                <a:ea typeface="Times New Roman" panose="02020603050405020304" pitchFamily="18" charset="0"/>
                <a:cs typeface="B Nazanin" panose="00000400000000000000" pitchFamily="2" charset="-78"/>
              </a:rPr>
              <a:t>قبل از برش پوست بیمار</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زمان انتظار یا </a:t>
            </a:r>
            <a:r>
              <a:rPr lang="ar-SA" sz="2800" dirty="0">
                <a:effectLst/>
                <a:latin typeface="Calibri" panose="020F0502020204030204" pitchFamily="34" charset="0"/>
                <a:ea typeface="Times New Roman" panose="02020603050405020304" pitchFamily="18" charset="0"/>
                <a:cs typeface="B Nazanin" panose="00000400000000000000" pitchFamily="2" charset="-78"/>
              </a:rPr>
              <a:t>وقفه جراحی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Time out)</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Calibri" panose="020F0502020204030204" pitchFamily="34" charset="0"/>
                <a:ea typeface="Calibri" panose="020F0502020204030204" pitchFamily="34" charset="0"/>
                <a:cs typeface="B Nazanin" panose="00000400000000000000" pitchFamily="2" charset="-78"/>
              </a:rPr>
              <a:t/>
            </a:r>
            <a:br>
              <a:rPr lang="en-US" sz="2800" dirty="0">
                <a:effectLst/>
                <a:latin typeface="Calibri" panose="020F0502020204030204" pitchFamily="34" charset="0"/>
                <a:ea typeface="Calibri" panose="020F0502020204030204" pitchFamily="34" charset="0"/>
                <a:cs typeface="B Nazanin" panose="00000400000000000000" pitchFamily="2" charset="-78"/>
              </a:rPr>
            </a:br>
            <a:r>
              <a:rPr lang="fa-IR" sz="2800" dirty="0">
                <a:effectLst/>
                <a:latin typeface="Calibri" panose="020F0502020204030204" pitchFamily="34" charset="0"/>
                <a:ea typeface="Calibri" panose="020F0502020204030204" pitchFamily="34" charset="0"/>
                <a:cs typeface="B Nazanin" panose="00000400000000000000" pitchFamily="2" charset="-78"/>
              </a:rPr>
              <a:t>3- پس از بستن زخم </a:t>
            </a:r>
            <a:r>
              <a:rPr lang="fa-IR" sz="2800" dirty="0">
                <a:effectLst/>
                <a:latin typeface="Calibri" panose="020F0502020204030204" pitchFamily="34" charset="0"/>
                <a:ea typeface="Times New Roman" panose="02020603050405020304" pitchFamily="18" charset="0"/>
                <a:cs typeface="B Nazanin" panose="00000400000000000000" pitchFamily="2" charset="-78"/>
              </a:rPr>
              <a:t>تا </a:t>
            </a:r>
            <a:r>
              <a:rPr lang="ar-SA" sz="2800" dirty="0">
                <a:effectLst/>
                <a:latin typeface="Calibri" panose="020F0502020204030204" pitchFamily="34" charset="0"/>
                <a:ea typeface="Times New Roman" panose="02020603050405020304" pitchFamily="18" charset="0"/>
                <a:cs typeface="B Nazanin" panose="00000400000000000000" pitchFamily="2" charset="-78"/>
              </a:rPr>
              <a:t>خروج بیمار از اتاق عمل</a:t>
            </a:r>
            <a:r>
              <a:rPr lang="fa-IR" sz="2800" dirty="0">
                <a:latin typeface="Calibri" panose="020F0502020204030204" pitchFamily="34" charset="0"/>
                <a:ea typeface="Calibri" panose="020F0502020204030204" pitchFamily="34" charset="0"/>
                <a:cs typeface="B Nazanin" panose="00000400000000000000" pitchFamily="2" charset="-78"/>
              </a:rPr>
              <a:t>-</a:t>
            </a:r>
            <a:r>
              <a:rPr lang="ar-SA" sz="2800" dirty="0">
                <a:effectLst/>
                <a:latin typeface="Calibri" panose="020F0502020204030204" pitchFamily="34" charset="0"/>
                <a:ea typeface="Times New Roman" panose="02020603050405020304" pitchFamily="18" charset="0"/>
                <a:cs typeface="B Nazanin" panose="00000400000000000000" pitchFamily="2" charset="-78"/>
              </a:rPr>
              <a:t>خروج</a:t>
            </a:r>
            <a:r>
              <a:rPr lang="fa-IR" sz="2800" dirty="0">
                <a:effectLst/>
                <a:latin typeface="Calibri" panose="020F0502020204030204" pitchFamily="34" charset="0"/>
                <a:ea typeface="Times New Roman" panose="02020603050405020304" pitchFamily="18" charset="0"/>
                <a:cs typeface="B Nazanin" panose="00000400000000000000" pitchFamily="2" charset="-78"/>
              </a:rPr>
              <a:t> بیمار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Sign out</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Calibri" panose="020F0502020204030204" pitchFamily="34" charset="0"/>
                <a:ea typeface="Calibri" panose="020F0502020204030204" pitchFamily="34" charset="0"/>
                <a:cs typeface="Arial" panose="020B0604020202020204" pitchFamily="34" charset="0"/>
              </a:rPr>
              <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5" name="Date Placeholder 4">
            <a:extLst>
              <a:ext uri="{FF2B5EF4-FFF2-40B4-BE49-F238E27FC236}">
                <a16:creationId xmlns:a16="http://schemas.microsoft.com/office/drawing/2014/main" xmlns="" id="{0CD0C080-E44B-4229-9F4C-71CE2FC85F8C}"/>
              </a:ext>
            </a:extLst>
          </p:cNvPr>
          <p:cNvSpPr>
            <a:spLocks noGrp="1"/>
          </p:cNvSpPr>
          <p:nvPr>
            <p:ph type="dt" sz="half" idx="10"/>
          </p:nvPr>
        </p:nvSpPr>
        <p:spPr/>
        <p:txBody>
          <a:bodyPr/>
          <a:lstStyle/>
          <a:p>
            <a:fld id="{A6E3EEBF-5758-43C5-9BE0-31BAC6B73F44}" type="datetime2">
              <a:rPr lang="en-US" smtClean="0"/>
              <a:t>Saturday, September 30, 2023</a:t>
            </a:fld>
            <a:endParaRPr lang="en-US"/>
          </a:p>
        </p:txBody>
      </p:sp>
      <p:sp>
        <p:nvSpPr>
          <p:cNvPr id="6" name="Footer Placeholder 5">
            <a:extLst>
              <a:ext uri="{FF2B5EF4-FFF2-40B4-BE49-F238E27FC236}">
                <a16:creationId xmlns:a16="http://schemas.microsoft.com/office/drawing/2014/main" xmlns="" id="{D5CC5D78-47B6-4524-9E87-24FAA7A5D04D}"/>
              </a:ext>
            </a:extLst>
          </p:cNvPr>
          <p:cNvSpPr>
            <a:spLocks noGrp="1"/>
          </p:cNvSpPr>
          <p:nvPr>
            <p:ph type="ftr" sz="quarter" idx="11"/>
          </p:nvPr>
        </p:nvSpPr>
        <p:spPr/>
        <p:txBody>
          <a:bodyPr/>
          <a:lstStyle/>
          <a:p>
            <a:r>
              <a:rPr lang="en-US"/>
              <a:t>Dr.Nasrin Galehdar</a:t>
            </a:r>
          </a:p>
        </p:txBody>
      </p:sp>
      <p:sp>
        <p:nvSpPr>
          <p:cNvPr id="7" name="Slide Number Placeholder 6">
            <a:extLst>
              <a:ext uri="{FF2B5EF4-FFF2-40B4-BE49-F238E27FC236}">
                <a16:creationId xmlns:a16="http://schemas.microsoft.com/office/drawing/2014/main" xmlns="" id="{362C7E9A-3736-4D4D-9227-944F1716BD1F}"/>
              </a:ext>
            </a:extLst>
          </p:cNvPr>
          <p:cNvSpPr>
            <a:spLocks noGrp="1"/>
          </p:cNvSpPr>
          <p:nvPr>
            <p:ph type="sldNum" sz="quarter" idx="12"/>
          </p:nvPr>
        </p:nvSpPr>
        <p:spPr/>
        <p:txBody>
          <a:bodyPr/>
          <a:lstStyle/>
          <a:p>
            <a:fld id="{0BC2AB5B-3E25-452A-AB8A-34DFAC903C03}" type="slidenum">
              <a:rPr lang="en-US" smtClean="0"/>
              <a:t>22</a:t>
            </a:fld>
            <a:endParaRPr lang="en-US"/>
          </a:p>
        </p:txBody>
      </p:sp>
      <p:pic>
        <p:nvPicPr>
          <p:cNvPr id="4" name="Content Placeholder 3" descr="چک لیست">
            <a:extLst>
              <a:ext uri="{FF2B5EF4-FFF2-40B4-BE49-F238E27FC236}">
                <a16:creationId xmlns:a16="http://schemas.microsoft.com/office/drawing/2014/main" xmlns="" id="{F45E0982-4AE2-4046-B994-A9871385F8A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5263" y="247650"/>
            <a:ext cx="6905928" cy="3536410"/>
          </a:xfrm>
          <a:prstGeom prst="rect">
            <a:avLst/>
          </a:prstGeom>
          <a:noFill/>
          <a:ln>
            <a:noFill/>
          </a:ln>
        </p:spPr>
      </p:pic>
    </p:spTree>
    <p:extLst>
      <p:ext uri="{BB962C8B-B14F-4D97-AF65-F5344CB8AC3E}">
        <p14:creationId xmlns:p14="http://schemas.microsoft.com/office/powerpoint/2010/main" val="123016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19000">
              <a:schemeClr val="accent1">
                <a:lumMod val="45000"/>
                <a:lumOff val="55000"/>
              </a:schemeClr>
            </a:gs>
            <a:gs pos="53000">
              <a:schemeClr val="accent1">
                <a:lumMod val="45000"/>
                <a:lumOff val="55000"/>
              </a:schemeClr>
            </a:gs>
            <a:gs pos="83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FF970-C390-4C2F-99F1-6716FF781565}"/>
              </a:ext>
            </a:extLst>
          </p:cNvPr>
          <p:cNvSpPr>
            <a:spLocks noGrp="1"/>
          </p:cNvSpPr>
          <p:nvPr>
            <p:ph type="title"/>
          </p:nvPr>
        </p:nvSpPr>
        <p:spPr>
          <a:xfrm>
            <a:off x="1003570" y="496112"/>
            <a:ext cx="9969230" cy="1556424"/>
          </a:xfrm>
          <a:gradFill>
            <a:gsLst>
              <a:gs pos="0">
                <a:srgbClr val="00B050"/>
              </a:gs>
              <a:gs pos="0">
                <a:schemeClr val="accent1">
                  <a:lumMod val="45000"/>
                  <a:lumOff val="55000"/>
                </a:schemeClr>
              </a:gs>
              <a:gs pos="21000">
                <a:schemeClr val="accent1">
                  <a:lumMod val="45000"/>
                  <a:lumOff val="55000"/>
                </a:schemeClr>
              </a:gs>
              <a:gs pos="59000">
                <a:schemeClr val="accent1">
                  <a:lumMod val="30000"/>
                  <a:lumOff val="70000"/>
                </a:schemeClr>
              </a:gs>
            </a:gsLst>
            <a:lin ang="5400000" scaled="1"/>
          </a:gradFill>
        </p:spPr>
        <p:txBody>
          <a:bodyPr>
            <a:normAutofit/>
          </a:bodyPr>
          <a:lstStyle/>
          <a:p>
            <a:pPr algn="r" rtl="1">
              <a:lnSpc>
                <a:spcPct val="150000"/>
              </a:lnSpc>
            </a:pPr>
            <a:r>
              <a:rPr lang="ar-SA" sz="2800" b="1" dirty="0">
                <a:effectLst/>
                <a:latin typeface="Calibri" panose="020F0502020204030204" pitchFamily="34" charset="0"/>
                <a:ea typeface="Times New Roman" panose="02020603050405020304" pitchFamily="18" charset="0"/>
                <a:cs typeface="B Nazanin" panose="00000400000000000000" pitchFamily="2" charset="-78"/>
              </a:rPr>
              <a:t>قبل از القای بیهو</a:t>
            </a:r>
            <a:r>
              <a:rPr lang="fa-IR" sz="2800" b="1" dirty="0">
                <a:effectLst/>
                <a:latin typeface="Calibri" panose="020F0502020204030204" pitchFamily="34" charset="0"/>
                <a:ea typeface="Times New Roman" panose="02020603050405020304" pitchFamily="18" charset="0"/>
                <a:cs typeface="B Nazanin" panose="00000400000000000000" pitchFamily="2" charset="-78"/>
              </a:rPr>
              <a:t>شی</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b="1" dirty="0">
                <a:effectLst/>
                <a:latin typeface="Calibri" panose="020F0502020204030204" pitchFamily="34" charset="0"/>
                <a:ea typeface="Times New Roman" panose="02020603050405020304" pitchFamily="18" charset="0"/>
                <a:cs typeface="B Nazanin" panose="00000400000000000000" pitchFamily="2" charset="-78"/>
              </a:rPr>
              <a:t>ورود</a:t>
            </a:r>
            <a:r>
              <a:rPr lang="fa-IR" sz="2800" b="1" dirty="0">
                <a:effectLst/>
                <a:latin typeface="Calibri" panose="020F0502020204030204" pitchFamily="34" charset="0"/>
                <a:ea typeface="Times New Roman" panose="02020603050405020304" pitchFamily="18" charset="0"/>
                <a:cs typeface="B Nazanin" panose="00000400000000000000" pitchFamily="2" charset="-78"/>
              </a:rPr>
              <a:t> بیمار</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b="1" dirty="0">
                <a:latin typeface="Times New Roman" panose="02020603050405020304" pitchFamily="18" charset="0"/>
                <a:ea typeface="Times New Roman" panose="02020603050405020304" pitchFamily="18" charset="0"/>
                <a:cs typeface="B Nazanin" panose="00000400000000000000" pitchFamily="2" charset="-78"/>
              </a:rPr>
              <a:t>(</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sign in</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a:t>
            </a:r>
            <a:b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br>
            <a:r>
              <a:rPr lang="fa-IR" sz="2400" b="1"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با حضور حداقل پرستار و متخصص بیهوشی</a:t>
            </a:r>
            <a:endParaRPr lang="en-US" sz="2800" b="1" dirty="0">
              <a:solidFill>
                <a:srgbClr val="C00000"/>
              </a:solidFill>
              <a:cs typeface="B Nazanin" panose="00000400000000000000" pitchFamily="2" charset="-78"/>
            </a:endParaRPr>
          </a:p>
        </p:txBody>
      </p:sp>
      <p:sp>
        <p:nvSpPr>
          <p:cNvPr id="3" name="Content Placeholder 2">
            <a:extLst>
              <a:ext uri="{FF2B5EF4-FFF2-40B4-BE49-F238E27FC236}">
                <a16:creationId xmlns:a16="http://schemas.microsoft.com/office/drawing/2014/main" xmlns="" id="{8B0E04BF-A7B3-4F2D-AB19-A4080B01C507}"/>
              </a:ext>
            </a:extLst>
          </p:cNvPr>
          <p:cNvSpPr>
            <a:spLocks noGrp="1"/>
          </p:cNvSpPr>
          <p:nvPr>
            <p:ph idx="1"/>
          </p:nvPr>
        </p:nvSpPr>
        <p:spPr>
          <a:xfrm>
            <a:off x="838200" y="2206929"/>
            <a:ext cx="10515600" cy="4149421"/>
          </a:xfrm>
          <a:solidFill>
            <a:srgbClr val="C7D5E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pPr marL="0" marR="0" indent="0" algn="r" rtl="1">
              <a:buNone/>
            </a:pPr>
            <a:r>
              <a:rPr lang="fa-IR" sz="2400" b="1" dirty="0">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بخش اول چک لیست جراحی</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R="0" lvl="0" algn="r" rtl="1">
              <a:lnSpc>
                <a:spcPct val="107000"/>
              </a:lnSpc>
              <a:spcBef>
                <a:spcPts val="0"/>
              </a:spcBef>
              <a:spcAft>
                <a:spcPts val="800"/>
              </a:spcAft>
              <a:buFont typeface="Wingdings" panose="05000000000000000000" pitchFamily="2" charset="2"/>
              <a:buChar char="ü"/>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آیا بیمار نام و نام خانوادگی، نوع و موضع جراحی و رضایت خود از عمل جراحی را تایید کرده 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R="0" lvl="0" algn="r" rtl="1">
              <a:lnSpc>
                <a:spcPct val="107000"/>
              </a:lnSpc>
              <a:spcBef>
                <a:spcPts val="0"/>
              </a:spcBef>
              <a:spcAft>
                <a:spcPts val="800"/>
              </a:spcAft>
              <a:buFont typeface="Wingdings" panose="05000000000000000000" pitchFamily="2" charset="2"/>
              <a:buChar char="ü"/>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آیا موضع عمل علامت گذاری شده 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R="0" lvl="0" algn="r" rtl="1">
              <a:lnSpc>
                <a:spcPct val="107000"/>
              </a:lnSpc>
              <a:spcBef>
                <a:spcPts val="0"/>
              </a:spcBef>
              <a:spcAft>
                <a:spcPts val="800"/>
              </a:spcAft>
              <a:buFont typeface="Wingdings" panose="05000000000000000000" pitchFamily="2" charset="2"/>
              <a:buChar char="ü"/>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آیا دستگاه بیهوشی و داروها به طور کامل بررسی شده‌اند؟</a:t>
            </a:r>
            <a:r>
              <a:rPr lang="en-US" sz="2400" b="1" dirty="0">
                <a:effectLst/>
                <a:latin typeface="Calibri" panose="020F0502020204030204" pitchFamily="34" charset="0"/>
                <a:ea typeface="Calibri" panose="020F0502020204030204" pitchFamily="34" charset="0"/>
                <a:cs typeface="B Nazanin" panose="00000400000000000000" pitchFamily="2" charset="-78"/>
              </a:rPr>
              <a:t>(</a:t>
            </a:r>
            <a:r>
              <a:rPr lang="en-US" sz="2400" b="1" dirty="0">
                <a:latin typeface="Calibri" panose="020F0502020204030204" pitchFamily="34" charset="0"/>
                <a:ea typeface="Calibri" panose="020F0502020204030204" pitchFamily="34" charset="0"/>
                <a:cs typeface="B Nazanin" panose="00000400000000000000" pitchFamily="2" charset="-78"/>
              </a:rPr>
              <a:t>ABCD)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p>
            <a:pPr marR="0" lvl="0" algn="r" rtl="1">
              <a:lnSpc>
                <a:spcPct val="107000"/>
              </a:lnSpc>
              <a:spcBef>
                <a:spcPts val="0"/>
              </a:spcBef>
              <a:spcAft>
                <a:spcPts val="800"/>
              </a:spcAft>
              <a:buFont typeface="Wingdings" panose="05000000000000000000" pitchFamily="2" charset="2"/>
              <a:buChar char="ü"/>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آیا پالس اکسی متر به بیمار متصل است و کار می‌کند؟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R="0" lvl="0" algn="r" rtl="1">
              <a:lnSpc>
                <a:spcPct val="107000"/>
              </a:lnSpc>
              <a:spcBef>
                <a:spcPts val="0"/>
              </a:spcBef>
              <a:spcAft>
                <a:spcPts val="800"/>
              </a:spcAft>
              <a:buFont typeface="Wingdings" panose="05000000000000000000" pitchFamily="2" charset="2"/>
              <a:buChar char="ü"/>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آیا بیمار حساسیت شناخته شده دارد؟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R="0" lvl="0" algn="r" rtl="1">
              <a:lnSpc>
                <a:spcPct val="107000"/>
              </a:lnSpc>
              <a:spcBef>
                <a:spcPts val="0"/>
              </a:spcBef>
              <a:spcAft>
                <a:spcPts val="800"/>
              </a:spcAft>
              <a:buFont typeface="Wingdings" panose="05000000000000000000" pitchFamily="2" charset="2"/>
              <a:buChar char="ü"/>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آیا بیمار مشکل تنفسی دارد؟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R="0" lvl="0" algn="r" rtl="1">
              <a:lnSpc>
                <a:spcPct val="107000"/>
              </a:lnSpc>
              <a:spcBef>
                <a:spcPts val="0"/>
              </a:spcBef>
              <a:spcAft>
                <a:spcPts val="800"/>
              </a:spcAft>
              <a:buFont typeface="Wingdings" panose="05000000000000000000" pitchFamily="2" charset="2"/>
              <a:buChar char="ü"/>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آیا ممکن است بیمار بیش از </a:t>
            </a:r>
            <a:r>
              <a:rPr lang="fa-IR" sz="2400" dirty="0">
                <a:effectLst/>
                <a:latin typeface="Calibri" panose="020F0502020204030204" pitchFamily="34" charset="0"/>
                <a:ea typeface="Calibri" panose="020F0502020204030204" pitchFamily="34" charset="0"/>
                <a:cs typeface="B Nazanin" panose="00000400000000000000" pitchFamily="2" charset="-78"/>
              </a:rPr>
              <a:t>۵۰۰</a:t>
            </a:r>
            <a:r>
              <a:rPr lang="ar-SA" sz="2400" dirty="0">
                <a:effectLst/>
                <a:latin typeface="Calibri" panose="020F0502020204030204" pitchFamily="34" charset="0"/>
                <a:ea typeface="Calibri" panose="020F0502020204030204" pitchFamily="34" charset="0"/>
                <a:cs typeface="B Nazanin" panose="00000400000000000000" pitchFamily="2" charset="-78"/>
              </a:rPr>
              <a:t> میلی لیتر خون</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a:effectLst/>
                <a:latin typeface="Calibri" panose="020F0502020204030204" pitchFamily="34" charset="0"/>
                <a:ea typeface="Calibri" panose="020F0502020204030204" pitchFamily="34" charset="0"/>
                <a:cs typeface="B Nazanin" panose="00000400000000000000" pitchFamily="2" charset="-78"/>
              </a:rPr>
              <a:t> در بالغین و 7میلی/کیلوگرم در کودکان</a:t>
            </a:r>
            <a:r>
              <a:rPr lang="ar-SA" sz="2400" dirty="0">
                <a:effectLst/>
                <a:latin typeface="Calibri" panose="020F0502020204030204" pitchFamily="34" charset="0"/>
                <a:ea typeface="Calibri" panose="020F0502020204030204" pitchFamily="34" charset="0"/>
                <a:cs typeface="B Nazanin" panose="00000400000000000000" pitchFamily="2" charset="-78"/>
              </a:rPr>
              <a:t> از دست دهد؟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rtl="1">
              <a:lnSpc>
                <a:spcPct val="107000"/>
              </a:lnSpc>
              <a:spcBef>
                <a:spcPts val="0"/>
              </a:spcBef>
              <a:spcAft>
                <a:spcPts val="800"/>
              </a:spcAft>
              <a:buNone/>
              <a:tabLst>
                <a:tab pos="457200" algn="l"/>
              </a:tabLst>
            </a:pPr>
            <a:r>
              <a:rPr lang="en-US" sz="24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rPr>
              <a:t>A</a:t>
            </a:r>
            <a:r>
              <a:rPr lang="en-US" sz="2400" dirty="0">
                <a:effectLst/>
                <a:latin typeface="Calibri" panose="020F0502020204030204" pitchFamily="34" charset="0"/>
                <a:ea typeface="Calibri" panose="020F0502020204030204" pitchFamily="34" charset="0"/>
                <a:cs typeface="B Nazanin" panose="00000400000000000000" pitchFamily="2" charset="-78"/>
              </a:rPr>
              <a:t>irway equipment , </a:t>
            </a:r>
            <a:r>
              <a:rPr lang="en-US" sz="24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rPr>
              <a:t>B</a:t>
            </a:r>
            <a:r>
              <a:rPr lang="en-US" sz="2400" dirty="0">
                <a:effectLst/>
                <a:latin typeface="Calibri" panose="020F0502020204030204" pitchFamily="34" charset="0"/>
                <a:ea typeface="Calibri" panose="020F0502020204030204" pitchFamily="34" charset="0"/>
                <a:cs typeface="B Nazanin" panose="00000400000000000000" pitchFamily="2" charset="-78"/>
              </a:rPr>
              <a:t>reathing system, Su</a:t>
            </a:r>
            <a:r>
              <a:rPr lang="en-US" b="1" dirty="0">
                <a:solidFill>
                  <a:srgbClr val="C00000"/>
                </a:solidFill>
                <a:effectLst/>
                <a:latin typeface="Calibri" panose="020F0502020204030204" pitchFamily="34" charset="0"/>
                <a:ea typeface="Calibri" panose="020F0502020204030204" pitchFamily="34" charset="0"/>
                <a:cs typeface="B Nazanin" panose="00000400000000000000" pitchFamily="2" charset="-78"/>
              </a:rPr>
              <a:t>c</a:t>
            </a:r>
            <a:r>
              <a:rPr lang="en-US" sz="2400" dirty="0">
                <a:effectLst/>
                <a:latin typeface="Calibri" panose="020F0502020204030204" pitchFamily="34" charset="0"/>
                <a:ea typeface="Calibri" panose="020F0502020204030204" pitchFamily="34" charset="0"/>
                <a:cs typeface="B Nazanin" panose="00000400000000000000" pitchFamily="2" charset="-78"/>
              </a:rPr>
              <a:t>tion , </a:t>
            </a:r>
            <a:r>
              <a:rPr lang="en-US" sz="2400" b="1" dirty="0" err="1">
                <a:solidFill>
                  <a:srgbClr val="C00000"/>
                </a:solidFill>
                <a:effectLst/>
                <a:latin typeface="Calibri" panose="020F0502020204030204" pitchFamily="34" charset="0"/>
                <a:ea typeface="Calibri" panose="020F0502020204030204" pitchFamily="34" charset="0"/>
                <a:cs typeface="B Nazanin" panose="00000400000000000000" pitchFamily="2" charset="-78"/>
              </a:rPr>
              <a:t>D</a:t>
            </a:r>
            <a:r>
              <a:rPr lang="en-US" sz="2400" dirty="0" err="1">
                <a:effectLst/>
                <a:latin typeface="Calibri" panose="020F0502020204030204" pitchFamily="34" charset="0"/>
                <a:ea typeface="Calibri" panose="020F0502020204030204" pitchFamily="34" charset="0"/>
                <a:cs typeface="B Nazanin" panose="00000400000000000000" pitchFamily="2" charset="-78"/>
              </a:rPr>
              <a:t>rug&amp;devisces</a:t>
            </a:r>
            <a:r>
              <a:rPr lang="en-US" sz="24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rPr>
              <a:t>, E</a:t>
            </a:r>
            <a:r>
              <a:rPr lang="en-US" sz="2400" dirty="0">
                <a:effectLst/>
                <a:latin typeface="Calibri" panose="020F0502020204030204" pitchFamily="34" charset="0"/>
                <a:ea typeface="Calibri" panose="020F0502020204030204" pitchFamily="34" charset="0"/>
                <a:cs typeface="B Nazanin" panose="00000400000000000000" pitchFamily="2" charset="-78"/>
              </a:rPr>
              <a:t>mergency medication  </a:t>
            </a:r>
          </a:p>
        </p:txBody>
      </p:sp>
      <p:sp>
        <p:nvSpPr>
          <p:cNvPr id="4" name="Date Placeholder 3">
            <a:extLst>
              <a:ext uri="{FF2B5EF4-FFF2-40B4-BE49-F238E27FC236}">
                <a16:creationId xmlns:a16="http://schemas.microsoft.com/office/drawing/2014/main" xmlns="" id="{4DFFC64C-0C90-471C-A9E3-FCA6E7D83C7A}"/>
              </a:ext>
            </a:extLst>
          </p:cNvPr>
          <p:cNvSpPr>
            <a:spLocks noGrp="1"/>
          </p:cNvSpPr>
          <p:nvPr>
            <p:ph type="dt" sz="half" idx="10"/>
          </p:nvPr>
        </p:nvSpPr>
        <p:spPr/>
        <p:txBody>
          <a:bodyPr/>
          <a:lstStyle/>
          <a:p>
            <a:fld id="{246B8A85-1D21-4CA3-8A64-79D2DBBD6107}"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2207022D-A6B1-4ABC-BECB-440492EDD895}"/>
              </a:ext>
            </a:extLst>
          </p:cNvPr>
          <p:cNvSpPr>
            <a:spLocks noGrp="1"/>
          </p:cNvSpPr>
          <p:nvPr>
            <p:ph type="ftr" sz="quarter" idx="11"/>
          </p:nvPr>
        </p:nvSpPr>
        <p:spPr/>
        <p:txBody>
          <a:bodyPr/>
          <a:lstStyle/>
          <a:p>
            <a:r>
              <a:rPr lang="en-US" dirty="0" err="1"/>
              <a:t>Dr.Nasrin</a:t>
            </a:r>
            <a:r>
              <a:rPr lang="en-US" dirty="0"/>
              <a:t> </a:t>
            </a:r>
            <a:r>
              <a:rPr lang="en-US" dirty="0" err="1"/>
              <a:t>Galehdar</a:t>
            </a:r>
            <a:endParaRPr lang="en-US" dirty="0"/>
          </a:p>
        </p:txBody>
      </p:sp>
      <p:sp>
        <p:nvSpPr>
          <p:cNvPr id="6" name="Slide Number Placeholder 5">
            <a:extLst>
              <a:ext uri="{FF2B5EF4-FFF2-40B4-BE49-F238E27FC236}">
                <a16:creationId xmlns:a16="http://schemas.microsoft.com/office/drawing/2014/main" xmlns="" id="{77B11831-CA02-4D65-BDF2-33F96A6CA9E0}"/>
              </a:ext>
            </a:extLst>
          </p:cNvPr>
          <p:cNvSpPr>
            <a:spLocks noGrp="1"/>
          </p:cNvSpPr>
          <p:nvPr>
            <p:ph type="sldNum" sz="quarter" idx="12"/>
          </p:nvPr>
        </p:nvSpPr>
        <p:spPr/>
        <p:txBody>
          <a:bodyPr/>
          <a:lstStyle/>
          <a:p>
            <a:fld id="{0BC2AB5B-3E25-452A-AB8A-34DFAC903C03}" type="slidenum">
              <a:rPr lang="en-US" smtClean="0"/>
              <a:t>23</a:t>
            </a:fld>
            <a:endParaRPr lang="en-US"/>
          </a:p>
        </p:txBody>
      </p:sp>
    </p:spTree>
    <p:extLst>
      <p:ext uri="{BB962C8B-B14F-4D97-AF65-F5344CB8AC3E}">
        <p14:creationId xmlns:p14="http://schemas.microsoft.com/office/powerpoint/2010/main" val="3385615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588C54E-6350-400B-BA2C-1D48F2762A48}"/>
              </a:ext>
            </a:extLst>
          </p:cNvPr>
          <p:cNvSpPr>
            <a:spLocks noGrp="1"/>
          </p:cNvSpPr>
          <p:nvPr>
            <p:ph idx="1"/>
          </p:nvPr>
        </p:nvSpPr>
        <p:spPr>
          <a:xfrm>
            <a:off x="290456" y="400050"/>
            <a:ext cx="11532198" cy="5956300"/>
          </a:xfrm>
          <a:gradFill>
            <a:gsLst>
              <a:gs pos="0">
                <a:schemeClr val="accent4">
                  <a:lumMod val="5000"/>
                  <a:lumOff val="95000"/>
                </a:schemeClr>
              </a:gs>
              <a:gs pos="2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lnSpcReduction="10000"/>
          </a:bodyPr>
          <a:lstStyle/>
          <a:p>
            <a:pPr marL="0" marR="0" algn="r" rtl="1">
              <a:lnSpc>
                <a:spcPct val="107000"/>
              </a:lnSpc>
              <a:spcBef>
                <a:spcPts val="200"/>
              </a:spcBef>
              <a:spcAft>
                <a:spcPts val="0"/>
              </a:spcAft>
            </a:pPr>
            <a:r>
              <a:rPr lang="ar-SA" sz="2400" b="1" u="sng"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hlinkClick r:id="rId3"/>
              </a:rPr>
              <a:t>چک لیست جراحی ایمن</a:t>
            </a:r>
            <a:endParaRPr lang="en-US" sz="2400" b="1"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r" rtl="1"/>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مرحله زمانی اول</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sign in</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(قبل از بیهوشی بیمار) که توسط فرد پذیرش کننده بیمار در اتاق عمل (سرپرستار یا یکی از افراد مشخص شده بالینی)ومتخصص بیهوشی وکاردان یا کارشناس بیهوشی تحت نظارت متخصص قبل از شروع عمل جراحی چک شده وتکمیل می شود و</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امضاء متخصص بیهوشی وکاردان یا کارشناس بیهوشی می رسد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p>
          <a:p>
            <a:pPr marL="0" marR="0" algn="r" rtl="1"/>
            <a:r>
              <a:rPr lang="ar-SA" sz="24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مرحله اول:</a:t>
            </a:r>
            <a:endParaRPr lang="en-US" sz="24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سؤالات مرتبط به این بخش می توانند به صورت کامل در یک وهله و یا گام به گام در طی مراحل زمانی متفاوت تکمیل شود.جهت تکمیل این بخش،حضور فرد پ</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ذ</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یرنده ی بیمار و متخصص بیهوشی و کاردان بیهوشی ضروری است.</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شناسائی بیمار:</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گرچه ممکن است این مرحله تکراری بنظر برسد اما با توجه به اهمیت این موضوع هماهنگ کننده چک لیست در این مرحله ضمن پرسش از بیمار، نام و نام خانوادگی، نام اقدام جراحی برنامه ریزی شده، موضع عمل جراحی و برگ رضایت عمل اخذ شده از بیمار را تأیید می نماید.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صورتی که بیمار کودک و یا بیهوش است،</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تأیید این بخش می تواند با پرسش از یکی از وابستگان درجه یک/همراهان بیمار انجام پذیرد. شایسته است در مورد بیماران اورژانس و یا عدم حضور وابستگان درجه یک/همراهان بیمار،این سؤال بدون جواب گذاشته شود.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علامت گذاری موضع عمل:</a:t>
            </a:r>
            <a:endParaRPr lang="en-US" sz="24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ضروریست هماهنگ کننده چک لیست علامت گذاری موضع جراحی قبل از عمل توسط جراح را تأیید نماید.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6" name="Date Placeholder 5">
            <a:extLst>
              <a:ext uri="{FF2B5EF4-FFF2-40B4-BE49-F238E27FC236}">
                <a16:creationId xmlns:a16="http://schemas.microsoft.com/office/drawing/2014/main" xmlns="" id="{62042053-18AD-4992-B603-17B34934BFCC}"/>
              </a:ext>
            </a:extLst>
          </p:cNvPr>
          <p:cNvSpPr>
            <a:spLocks noGrp="1"/>
          </p:cNvSpPr>
          <p:nvPr>
            <p:ph type="dt" sz="half" idx="10"/>
          </p:nvPr>
        </p:nvSpPr>
        <p:spPr/>
        <p:txBody>
          <a:bodyPr/>
          <a:lstStyle/>
          <a:p>
            <a:fld id="{582F098A-744A-4646-896F-4A5EDB81BCCD}" type="datetime2">
              <a:rPr lang="en-US" smtClean="0"/>
              <a:t>Saturday, September 30, 2023</a:t>
            </a:fld>
            <a:endParaRPr lang="en-US"/>
          </a:p>
        </p:txBody>
      </p:sp>
      <p:sp>
        <p:nvSpPr>
          <p:cNvPr id="7" name="Footer Placeholder 6">
            <a:extLst>
              <a:ext uri="{FF2B5EF4-FFF2-40B4-BE49-F238E27FC236}">
                <a16:creationId xmlns:a16="http://schemas.microsoft.com/office/drawing/2014/main" xmlns="" id="{CBF057D5-6F6A-4694-9C74-870B46161863}"/>
              </a:ext>
            </a:extLst>
          </p:cNvPr>
          <p:cNvSpPr>
            <a:spLocks noGrp="1"/>
          </p:cNvSpPr>
          <p:nvPr>
            <p:ph type="ftr" sz="quarter" idx="11"/>
          </p:nvPr>
        </p:nvSpPr>
        <p:spPr/>
        <p:txBody>
          <a:bodyPr/>
          <a:lstStyle/>
          <a:p>
            <a:r>
              <a:rPr lang="en-US" dirty="0" err="1"/>
              <a:t>Dr.Nasrin</a:t>
            </a:r>
            <a:r>
              <a:rPr lang="en-US" dirty="0"/>
              <a:t> </a:t>
            </a:r>
            <a:r>
              <a:rPr lang="en-US" dirty="0" err="1"/>
              <a:t>Galehdar</a:t>
            </a:r>
            <a:endParaRPr lang="en-US" dirty="0"/>
          </a:p>
        </p:txBody>
      </p:sp>
      <p:sp>
        <p:nvSpPr>
          <p:cNvPr id="8" name="Slide Number Placeholder 7">
            <a:extLst>
              <a:ext uri="{FF2B5EF4-FFF2-40B4-BE49-F238E27FC236}">
                <a16:creationId xmlns:a16="http://schemas.microsoft.com/office/drawing/2014/main" xmlns="" id="{18F579F6-6250-4B6C-B8A9-909F05F2B753}"/>
              </a:ext>
            </a:extLst>
          </p:cNvPr>
          <p:cNvSpPr>
            <a:spLocks noGrp="1"/>
          </p:cNvSpPr>
          <p:nvPr>
            <p:ph type="sldNum" sz="quarter" idx="12"/>
          </p:nvPr>
        </p:nvSpPr>
        <p:spPr/>
        <p:txBody>
          <a:bodyPr/>
          <a:lstStyle/>
          <a:p>
            <a:fld id="{0BC2AB5B-3E25-452A-AB8A-34DFAC903C03}" type="slidenum">
              <a:rPr lang="en-US" smtClean="0"/>
              <a:t>24</a:t>
            </a:fld>
            <a:endParaRPr lang="en-US" dirty="0"/>
          </a:p>
        </p:txBody>
      </p:sp>
    </p:spTree>
    <p:extLst>
      <p:ext uri="{BB962C8B-B14F-4D97-AF65-F5344CB8AC3E}">
        <p14:creationId xmlns:p14="http://schemas.microsoft.com/office/powerpoint/2010/main" val="307919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9284B5-CEEA-4122-A485-A73E2B088F8F}"/>
              </a:ext>
            </a:extLst>
          </p:cNvPr>
          <p:cNvSpPr>
            <a:spLocks noGrp="1"/>
          </p:cNvSpPr>
          <p:nvPr>
            <p:ph idx="1"/>
          </p:nvPr>
        </p:nvSpPr>
        <p:spPr>
          <a:xfrm>
            <a:off x="581025" y="390524"/>
            <a:ext cx="11241629" cy="5965825"/>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fontScale="92500" lnSpcReduction="10000"/>
          </a:bodyPr>
          <a:lstStyle/>
          <a:p>
            <a:pPr marL="0" indent="0" algn="r" rtl="1">
              <a:buNone/>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تأیید ایمنی و صحت کارکرد وسایل و تجهیزات ضروری جهت بیهوشی بیمار:</a:t>
            </a:r>
            <a:endParaRPr lang="en-US" sz="24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این مرحله ضمن پرسش متخصص بیهوشی حاضر در اتاق عمل ایمنی و صحت عملکرد وسایل و تجهیزات لازم جهت بیهوشی بیمار،با اعمال گامهای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ABCDE</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به شرح ذیل تأیید می شود: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1. بررسی تجهیزات راه هوایی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Airway equipment's</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به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ل</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حاظ صحت عملکرد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2. اداره راه هوایی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Breathing System</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(شامل اکسیژن و هوشبرهای استنشاقی)</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3. ساکشن</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Suction</a:t>
            </a: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4. داروها و وسایل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Drugs</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&amp;</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devices</a:t>
            </a: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5. داروهای اورژانس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Emergency medications</a:t>
            </a: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اتصال پالس اکسی متری به بیمار و صحت عملکرد آن:</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ضروری است هماهنگ کننده چک لیست،</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پس از اتصال پالس اکسی متری به بیمار و بررسی صحت عملکرد آن قبل از القاء بیهوشی،</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نسبت به تکمیل بخش ذیربط اقدام نماید. ایده آل است که نشانگر پالس اکسی متری روبروی تیم جراحی قرار گیرد.</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از آنجا که وجود و صحت عملکرد پالس اکسی متری جهت ایمنی بیمار تحت عمل جراحی از الزامات می باشد، لذا در صورت فقدان این دستگاه مسئولیت تصمیم گیری در خصوص تعویق عمل جراحی و یا ضرورت انجام آن با جراح و متخصص بیهوشی حاضر در اتاق عمل می باشد.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بررسی بیمار به لحاظ سابقه داشتن حساسیت:</a:t>
            </a:r>
            <a:endParaRPr lang="en-US" sz="24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فرد هماهنگ کننده چک لیست، پس از پرسش از پزشک متخصص بیهوشی در خصوص آگاهی متخصص بیهوشی از احتمال بروز واکنش آلرژیک در بیمار و نوع آن نسبت به تکمیل بخش مربوطه در چک لیست اقدام می نماید.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Date Placeholder 3">
            <a:extLst>
              <a:ext uri="{FF2B5EF4-FFF2-40B4-BE49-F238E27FC236}">
                <a16:creationId xmlns:a16="http://schemas.microsoft.com/office/drawing/2014/main" xmlns="" id="{1AC92EAB-C74D-4EFA-AE0B-A0EE1DC2EE1A}"/>
              </a:ext>
            </a:extLst>
          </p:cNvPr>
          <p:cNvSpPr>
            <a:spLocks noGrp="1"/>
          </p:cNvSpPr>
          <p:nvPr>
            <p:ph type="dt" sz="half" idx="10"/>
          </p:nvPr>
        </p:nvSpPr>
        <p:spPr/>
        <p:txBody>
          <a:bodyPr/>
          <a:lstStyle/>
          <a:p>
            <a:fld id="{884F1465-3348-4E46-984F-6E899A51E46E}"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C2C65942-3D3B-4455-BF32-D64942C79BAF}"/>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FB6EBBA2-FC18-4AB3-9C38-0A7702120E45}"/>
              </a:ext>
            </a:extLst>
          </p:cNvPr>
          <p:cNvSpPr>
            <a:spLocks noGrp="1"/>
          </p:cNvSpPr>
          <p:nvPr>
            <p:ph type="sldNum" sz="quarter" idx="12"/>
          </p:nvPr>
        </p:nvSpPr>
        <p:spPr/>
        <p:txBody>
          <a:bodyPr/>
          <a:lstStyle/>
          <a:p>
            <a:fld id="{0BC2AB5B-3E25-452A-AB8A-34DFAC903C03}" type="slidenum">
              <a:rPr lang="en-US" smtClean="0"/>
              <a:t>25</a:t>
            </a:fld>
            <a:endParaRPr lang="en-US"/>
          </a:p>
        </p:txBody>
      </p:sp>
    </p:spTree>
    <p:extLst>
      <p:ext uri="{BB962C8B-B14F-4D97-AF65-F5344CB8AC3E}">
        <p14:creationId xmlns:p14="http://schemas.microsoft.com/office/powerpoint/2010/main" val="1639114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AA98C1-E31C-4CE6-8C44-5FBD07D6F550}"/>
              </a:ext>
            </a:extLst>
          </p:cNvPr>
          <p:cNvSpPr>
            <a:spLocks noGrp="1"/>
          </p:cNvSpPr>
          <p:nvPr>
            <p:ph idx="1"/>
          </p:nvPr>
        </p:nvSpPr>
        <p:spPr>
          <a:xfrm>
            <a:off x="258185" y="365760"/>
            <a:ext cx="11585984" cy="5990590"/>
          </a:xfrm>
          <a:gradFill>
            <a:gsLst>
              <a:gs pos="0">
                <a:schemeClr val="accent4">
                  <a:lumMod val="5000"/>
                  <a:lumOff val="95000"/>
                </a:schemeClr>
              </a:gs>
              <a:gs pos="38000">
                <a:schemeClr val="accent4">
                  <a:lumMod val="45000"/>
                  <a:lumOff val="55000"/>
                </a:schemeClr>
              </a:gs>
              <a:gs pos="42000">
                <a:schemeClr val="accent4">
                  <a:lumMod val="45000"/>
                  <a:lumOff val="55000"/>
                </a:schemeClr>
              </a:gs>
              <a:gs pos="58000">
                <a:schemeClr val="accent4">
                  <a:lumMod val="30000"/>
                  <a:lumOff val="70000"/>
                </a:schemeClr>
              </a:gs>
            </a:gsLst>
            <a:lin ang="5400000" scaled="1"/>
          </a:gradFill>
        </p:spPr>
        <p:txBody>
          <a:bodyPr>
            <a:normAutofit lnSpcReduction="10000"/>
          </a:bodyPr>
          <a:lstStyle/>
          <a:p>
            <a:pPr marL="0" marR="0" indent="0" algn="just" rtl="1">
              <a:buNone/>
            </a:pPr>
            <a:r>
              <a:rPr lang="ar-SA" sz="2600" b="1" dirty="0">
                <a:effectLst/>
                <a:latin typeface="Times New Roman" panose="02020603050405020304" pitchFamily="18" charset="0"/>
                <a:ea typeface="Times New Roman" panose="02020603050405020304" pitchFamily="18" charset="0"/>
                <a:cs typeface="B Nazanin" panose="00000400000000000000" pitchFamily="2" charset="-78"/>
              </a:rPr>
              <a:t>بررسی بیمار به لحاظ راه هوایی مشکل:</a:t>
            </a:r>
            <a:endParaRPr lang="en-US" sz="26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با توجه به اهمیت راه هوایی مطمئن در حین بیهوشی، فرد هماهنگ کننده چک لیست بصورت کلامی تأیید می نماید که تیم تیم بیهوشی راه هوایی بیمار را بصورت عینی به لحاظ وجود راه هوایی مشکل بررسی نموده اند و</a:t>
            </a:r>
            <a:r>
              <a:rPr lang="fa-IR" sz="26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با استفاده از معیارهایی نظیر </a:t>
            </a:r>
            <a:r>
              <a:rPr lang="en-US" sz="2600" dirty="0" err="1">
                <a:effectLst/>
                <a:latin typeface="Times New Roman" panose="02020603050405020304" pitchFamily="18" charset="0"/>
                <a:ea typeface="Times New Roman" panose="02020603050405020304" pitchFamily="18" charset="0"/>
                <a:cs typeface="B Nazanin" panose="00000400000000000000" pitchFamily="2" charset="-78"/>
              </a:rPr>
              <a:t>Mallampati</a:t>
            </a:r>
            <a:r>
              <a:rPr lang="en-US" sz="2600" dirty="0">
                <a:effectLst/>
                <a:latin typeface="Times New Roman" panose="02020603050405020304" pitchFamily="18" charset="0"/>
                <a:ea typeface="Times New Roman" panose="02020603050405020304" pitchFamily="18" charset="0"/>
                <a:cs typeface="B Nazanin" panose="00000400000000000000" pitchFamily="2" charset="-78"/>
              </a:rPr>
              <a:t> Score</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 و </a:t>
            </a:r>
            <a:r>
              <a:rPr lang="en-US" sz="2600" dirty="0">
                <a:effectLst/>
                <a:latin typeface="Times New Roman" panose="02020603050405020304" pitchFamily="18" charset="0"/>
                <a:ea typeface="Times New Roman" panose="02020603050405020304" pitchFamily="18" charset="0"/>
                <a:cs typeface="B Nazanin" panose="00000400000000000000" pitchFamily="2" charset="-78"/>
              </a:rPr>
              <a:t>Thyromental distance</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 و</a:t>
            </a:r>
            <a:r>
              <a:rPr lang="en-US" sz="2600" dirty="0">
                <a:effectLst/>
                <a:latin typeface="Times New Roman" panose="02020603050405020304" pitchFamily="18" charset="0"/>
                <a:ea typeface="Times New Roman" panose="02020603050405020304" pitchFamily="18" charset="0"/>
                <a:cs typeface="B Nazanin" panose="00000400000000000000" pitchFamily="2" charset="-78"/>
              </a:rPr>
              <a:t>Bellhouse- Dore</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 ،آن را درجه بندی نموده اند.در صورتی که ارزیابی تیم بیهوشی مؤید خطر وجود راه هوایی مشکل در بیمار می باشد،</a:t>
            </a:r>
            <a:r>
              <a:rPr lang="fa-IR" sz="26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تیم بیهوشی نسبت به انتخاب روش بیهوشی مناسب و دسترسی به تجهیزات ضروری اقدام می نمایند. در این صورت یکی از اعضاء تیم جراحی که ماهر و آشنا به القاء بیهوشی می باشد به عنوان کمک بیهوشی با متخصص بیهوشی همکاری می نماید.</a:t>
            </a:r>
            <a:endParaRPr lang="en-US" sz="2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وجود ریفلاکس فعال علامت دار در بیمار، خطر آسپیراسیون را مطرح می نماید،</a:t>
            </a:r>
            <a:r>
              <a:rPr lang="fa-IR" sz="26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انتخاب روش بیهوشی مناسب از جمله استفاده از تکنیک</a:t>
            </a:r>
            <a:r>
              <a:rPr lang="fa-IR" sz="26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های القاء سریع بیهوشی و یا الزام به حضور یک نفر کمکی از تیم بیهوشی جهت اعمال فشار بر روی کریکوئید در حین القاء بیهوشی می تواند خطر آسپیراسیون را در بیمار کاهش دهد.</a:t>
            </a:r>
            <a:endParaRPr lang="en-US" sz="2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خطر از دست رفتن بیش از 500</a:t>
            </a:r>
            <a:r>
              <a:rPr lang="en-US" sz="2600" dirty="0">
                <a:effectLst/>
                <a:latin typeface="Times New Roman" panose="02020603050405020304" pitchFamily="18" charset="0"/>
                <a:ea typeface="Times New Roman" panose="02020603050405020304" pitchFamily="18" charset="0"/>
                <a:cs typeface="B Nazanin" panose="00000400000000000000" pitchFamily="2" charset="-78"/>
              </a:rPr>
              <a:t>ml</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 خون در بیماران بالغ و یا 7</a:t>
            </a:r>
            <a:r>
              <a:rPr lang="en-US" sz="2600" dirty="0">
                <a:effectLst/>
                <a:latin typeface="Times New Roman" panose="02020603050405020304" pitchFamily="18" charset="0"/>
                <a:ea typeface="Times New Roman" panose="02020603050405020304" pitchFamily="18" charset="0"/>
                <a:cs typeface="B Nazanin" panose="00000400000000000000" pitchFamily="2" charset="-78"/>
              </a:rPr>
              <a:t>ml/kg</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 خون در کودکان:</a:t>
            </a:r>
            <a:endParaRPr lang="en-US" sz="2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در صورت</a:t>
            </a:r>
            <a:r>
              <a:rPr lang="fa-IR" sz="26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تأیید متخصص جراحی</a:t>
            </a:r>
            <a:r>
              <a:rPr lang="fa-IR" sz="26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به منظور کاهش خطر شوک هیپوولمیک و عوارض ناشی از آن، توصیه می شود قبل از انجام برش جراحی برای بیمار حداقل دو راه بزرگ وریدی باز شود و یا کاتتر ورید مرکزی </a:t>
            </a:r>
            <a:r>
              <a:rPr lang="en-US" sz="2600" dirty="0">
                <a:effectLst/>
                <a:latin typeface="Times New Roman" panose="02020603050405020304" pitchFamily="18" charset="0"/>
                <a:ea typeface="Times New Roman" panose="02020603050405020304" pitchFamily="18" charset="0"/>
                <a:cs typeface="B Nazanin" panose="00000400000000000000" pitchFamily="2" charset="-78"/>
              </a:rPr>
              <a:t>CVP</a:t>
            </a:r>
            <a:r>
              <a:rPr lang="ar-SA" sz="2600" dirty="0">
                <a:effectLst/>
                <a:latin typeface="Times New Roman" panose="02020603050405020304" pitchFamily="18" charset="0"/>
                <a:ea typeface="Times New Roman" panose="02020603050405020304" pitchFamily="18" charset="0"/>
                <a:cs typeface="B Nazanin" panose="00000400000000000000" pitchFamily="2" charset="-78"/>
              </a:rPr>
              <a:t> جهت بیمار در نظر گرفته شود. همچنین ضروریست تیم جراحی وجود رزرو خون و یا مایعات وریدی مناسب را برای احیاء بیمار تأیید نمایند.</a:t>
            </a:r>
            <a:endParaRPr lang="en-US" sz="2600" dirty="0">
              <a:effectLst/>
              <a:latin typeface="Times New Roman" panose="02020603050405020304" pitchFamily="18" charset="0"/>
              <a:ea typeface="Times New Roman" panose="02020603050405020304" pitchFamily="18" charset="0"/>
              <a:cs typeface="B Nazanin" panose="00000400000000000000" pitchFamily="2" charset="-78"/>
            </a:endParaRPr>
          </a:p>
          <a:p>
            <a:pPr algn="just"/>
            <a:endParaRPr lang="en-US" dirty="0">
              <a:cs typeface="B Nazanin" panose="00000400000000000000" pitchFamily="2" charset="-78"/>
            </a:endParaRPr>
          </a:p>
        </p:txBody>
      </p:sp>
      <p:sp>
        <p:nvSpPr>
          <p:cNvPr id="4" name="Date Placeholder 3">
            <a:extLst>
              <a:ext uri="{FF2B5EF4-FFF2-40B4-BE49-F238E27FC236}">
                <a16:creationId xmlns:a16="http://schemas.microsoft.com/office/drawing/2014/main" xmlns="" id="{0D874C05-904A-43C1-A33E-380F9BB8B3D7}"/>
              </a:ext>
            </a:extLst>
          </p:cNvPr>
          <p:cNvSpPr>
            <a:spLocks noGrp="1"/>
          </p:cNvSpPr>
          <p:nvPr>
            <p:ph type="dt" sz="half" idx="10"/>
          </p:nvPr>
        </p:nvSpPr>
        <p:spPr/>
        <p:txBody>
          <a:bodyPr/>
          <a:lstStyle/>
          <a:p>
            <a:fld id="{5FBA6189-0384-460B-A44D-7165E8FB329C}"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912084C4-79F9-4C2D-B8D6-5097D5FE7EFA}"/>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690C9525-6F70-49A7-9C49-39B22198E027}"/>
              </a:ext>
            </a:extLst>
          </p:cNvPr>
          <p:cNvSpPr>
            <a:spLocks noGrp="1"/>
          </p:cNvSpPr>
          <p:nvPr>
            <p:ph type="sldNum" sz="quarter" idx="12"/>
          </p:nvPr>
        </p:nvSpPr>
        <p:spPr/>
        <p:txBody>
          <a:bodyPr/>
          <a:lstStyle/>
          <a:p>
            <a:fld id="{0BC2AB5B-3E25-452A-AB8A-34DFAC903C03}" type="slidenum">
              <a:rPr lang="en-US" smtClean="0"/>
              <a:t>26</a:t>
            </a:fld>
            <a:endParaRPr lang="en-US"/>
          </a:p>
        </p:txBody>
      </p:sp>
    </p:spTree>
    <p:extLst>
      <p:ext uri="{BB962C8B-B14F-4D97-AF65-F5344CB8AC3E}">
        <p14:creationId xmlns:p14="http://schemas.microsoft.com/office/powerpoint/2010/main" val="89563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4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749A90D-47DB-489D-89DC-51E3A25AF279}"/>
              </a:ext>
            </a:extLst>
          </p:cNvPr>
          <p:cNvSpPr>
            <a:spLocks noGrp="1"/>
          </p:cNvSpPr>
          <p:nvPr>
            <p:ph type="dt" sz="half" idx="10"/>
          </p:nvPr>
        </p:nvSpPr>
        <p:spPr/>
        <p:txBody>
          <a:bodyPr/>
          <a:lstStyle/>
          <a:p>
            <a:fld id="{A0847BB6-511E-4409-97E8-8D42985ECD97}" type="datetime2">
              <a:rPr lang="en-US" smtClean="0"/>
              <a:t>Saturday, September 30, 2023</a:t>
            </a:fld>
            <a:endParaRPr lang="en-US"/>
          </a:p>
        </p:txBody>
      </p:sp>
      <p:sp>
        <p:nvSpPr>
          <p:cNvPr id="4" name="Footer Placeholder 3">
            <a:extLst>
              <a:ext uri="{FF2B5EF4-FFF2-40B4-BE49-F238E27FC236}">
                <a16:creationId xmlns:a16="http://schemas.microsoft.com/office/drawing/2014/main" xmlns="" id="{8B80A864-4DA3-485B-8DAB-A994DB3239B2}"/>
              </a:ext>
            </a:extLst>
          </p:cNvPr>
          <p:cNvSpPr>
            <a:spLocks noGrp="1"/>
          </p:cNvSpPr>
          <p:nvPr>
            <p:ph type="ftr" sz="quarter" idx="11"/>
          </p:nvPr>
        </p:nvSpPr>
        <p:spPr/>
        <p:txBody>
          <a:bodyPr/>
          <a:lstStyle/>
          <a:p>
            <a:r>
              <a:rPr lang="en-US"/>
              <a:t>Dr.Nasrin Galehdar</a:t>
            </a:r>
          </a:p>
        </p:txBody>
      </p:sp>
      <p:sp>
        <p:nvSpPr>
          <p:cNvPr id="5" name="Slide Number Placeholder 4">
            <a:extLst>
              <a:ext uri="{FF2B5EF4-FFF2-40B4-BE49-F238E27FC236}">
                <a16:creationId xmlns:a16="http://schemas.microsoft.com/office/drawing/2014/main" xmlns="" id="{92399F4E-CA37-49C2-BE59-8B76F51E65CC}"/>
              </a:ext>
            </a:extLst>
          </p:cNvPr>
          <p:cNvSpPr>
            <a:spLocks noGrp="1"/>
          </p:cNvSpPr>
          <p:nvPr>
            <p:ph type="sldNum" sz="quarter" idx="12"/>
          </p:nvPr>
        </p:nvSpPr>
        <p:spPr/>
        <p:txBody>
          <a:bodyPr/>
          <a:lstStyle/>
          <a:p>
            <a:fld id="{0BC2AB5B-3E25-452A-AB8A-34DFAC903C03}" type="slidenum">
              <a:rPr lang="en-US" smtClean="0"/>
              <a:t>27</a:t>
            </a:fld>
            <a:endParaRPr lang="en-US"/>
          </a:p>
        </p:txBody>
      </p:sp>
      <p:pic>
        <p:nvPicPr>
          <p:cNvPr id="7" name="Picture 6">
            <a:extLst>
              <a:ext uri="{FF2B5EF4-FFF2-40B4-BE49-F238E27FC236}">
                <a16:creationId xmlns:a16="http://schemas.microsoft.com/office/drawing/2014/main" xmlns="" id="{967E73BD-0FB6-4487-86DA-EDBE5DB1D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38150"/>
            <a:ext cx="5715000" cy="3914775"/>
          </a:xfrm>
          <a:prstGeom prst="rect">
            <a:avLst/>
          </a:prstGeom>
        </p:spPr>
      </p:pic>
      <p:pic>
        <p:nvPicPr>
          <p:cNvPr id="9" name="Picture 8">
            <a:extLst>
              <a:ext uri="{FF2B5EF4-FFF2-40B4-BE49-F238E27FC236}">
                <a16:creationId xmlns:a16="http://schemas.microsoft.com/office/drawing/2014/main" xmlns="" id="{F2CC3DC7-D172-4E70-934A-5B24CC6DC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33549"/>
            <a:ext cx="4662487" cy="4467225"/>
          </a:xfrm>
          <a:prstGeom prst="rect">
            <a:avLst/>
          </a:prstGeom>
        </p:spPr>
      </p:pic>
    </p:spTree>
    <p:extLst>
      <p:ext uri="{BB962C8B-B14F-4D97-AF65-F5344CB8AC3E}">
        <p14:creationId xmlns:p14="http://schemas.microsoft.com/office/powerpoint/2010/main" val="3034331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14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B5DEA-5AC0-4027-B118-E47F0DE0D41B}"/>
              </a:ext>
            </a:extLst>
          </p:cNvPr>
          <p:cNvSpPr>
            <a:spLocks noGrp="1"/>
          </p:cNvSpPr>
          <p:nvPr>
            <p:ph type="title"/>
          </p:nvPr>
        </p:nvSpPr>
        <p:spPr>
          <a:xfrm>
            <a:off x="379380" y="365125"/>
            <a:ext cx="1143324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r" rtl="1">
              <a:lnSpc>
                <a:spcPct val="150000"/>
              </a:lnSpc>
            </a:pPr>
            <a:r>
              <a:rPr lang="fa-IR" sz="2800" b="1" dirty="0">
                <a:effectLst/>
                <a:latin typeface="Calibri" panose="020F0502020204030204" pitchFamily="34" charset="0"/>
                <a:ea typeface="Calibri" panose="020F0502020204030204" pitchFamily="34" charset="0"/>
                <a:cs typeface="B Nazanin" panose="00000400000000000000" pitchFamily="2" charset="-78"/>
              </a:rPr>
              <a:t>بعد از بیهوشی تا </a:t>
            </a:r>
            <a:r>
              <a:rPr lang="ar-SA" sz="2800" b="1" dirty="0">
                <a:effectLst/>
                <a:latin typeface="Calibri" panose="020F0502020204030204" pitchFamily="34" charset="0"/>
                <a:ea typeface="Times New Roman" panose="02020603050405020304" pitchFamily="18" charset="0"/>
                <a:cs typeface="B Nazanin" panose="00000400000000000000" pitchFamily="2" charset="-78"/>
              </a:rPr>
              <a:t>قبل از برش پوست بیمار</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 زمان انتظار یا </a:t>
            </a:r>
            <a:r>
              <a:rPr lang="ar-SA" sz="2800" b="1" dirty="0">
                <a:effectLst/>
                <a:latin typeface="Calibri" panose="020F0502020204030204" pitchFamily="34" charset="0"/>
                <a:ea typeface="Times New Roman" panose="02020603050405020304" pitchFamily="18" charset="0"/>
                <a:cs typeface="B Nazanin" panose="00000400000000000000" pitchFamily="2" charset="-78"/>
              </a:rPr>
              <a:t>وقفه جراحی</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Time out)</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a:t>
            </a:r>
            <a:b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br>
            <a:r>
              <a:rPr lang="fa-IR" sz="2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با حضور حداقل پرستار و متخصص بیهوشی و جراح</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FA00BF90-6C97-494B-9039-F04FA8F0F8F5}"/>
              </a:ext>
            </a:extLst>
          </p:cNvPr>
          <p:cNvSpPr>
            <a:spLocks noGrp="1"/>
          </p:cNvSpPr>
          <p:nvPr>
            <p:ph sz="half" idx="1"/>
          </p:nvPr>
        </p:nvSpPr>
        <p:spPr>
          <a:xfrm>
            <a:off x="371272" y="1868150"/>
            <a:ext cx="5421548" cy="4486275"/>
          </a:xfrm>
          <a:pattFill prst="pct5">
            <a:fgClr>
              <a:schemeClr val="accent1">
                <a:lumMod val="40000"/>
                <a:lumOff val="60000"/>
              </a:schemeClr>
            </a:fgClr>
            <a:bgClr>
              <a:schemeClr val="bg1"/>
            </a:bgClr>
          </a:pattFill>
        </p:spPr>
        <p:txBody>
          <a:bodyPr>
            <a:normAutofit fontScale="92500"/>
          </a:bodyPr>
          <a:lstStyle/>
          <a:p>
            <a:pPr marL="0" lvl="0" indent="0" algn="r" rtl="1">
              <a:lnSpc>
                <a:spcPct val="100000"/>
              </a:lnSpc>
              <a:spcBef>
                <a:spcPts val="0"/>
              </a:spcBef>
              <a:spcAft>
                <a:spcPts val="800"/>
              </a:spcAft>
              <a:buSzPts val="1000"/>
              <a:buNone/>
              <a:tabLst>
                <a:tab pos="457200" algn="l"/>
              </a:tabLst>
            </a:pPr>
            <a:r>
              <a:rPr lang="ar-SA" dirty="0">
                <a:latin typeface="Times New Roman" panose="02020603050405020304" pitchFamily="18" charset="0"/>
                <a:cs typeface="B Nazanin" panose="00000400000000000000" pitchFamily="2" charset="-78"/>
              </a:rPr>
              <a:t>میزان خونریزی احتمالی چقدر است؟</a:t>
            </a:r>
            <a:endParaRPr lang="en-US" dirty="0">
              <a:latin typeface="Times New Roman" panose="02020603050405020304" pitchFamily="18" charset="0"/>
              <a:cs typeface="B Nazanin" panose="00000400000000000000" pitchFamily="2" charset="-78"/>
            </a:endParaRPr>
          </a:p>
          <a:p>
            <a:pPr marL="0" lvl="0" indent="0" algn="r" rtl="1">
              <a:lnSpc>
                <a:spcPct val="100000"/>
              </a:lnSpc>
              <a:spcBef>
                <a:spcPts val="0"/>
              </a:spcBef>
              <a:spcAft>
                <a:spcPts val="800"/>
              </a:spcAft>
              <a:buNone/>
              <a:tabLst>
                <a:tab pos="457200" algn="l"/>
              </a:tabLst>
            </a:pPr>
            <a:r>
              <a:rPr lang="ar-SA" b="1" dirty="0">
                <a:latin typeface="Times New Roman" panose="02020603050405020304" pitchFamily="18" charset="0"/>
                <a:cs typeface="B Nazanin" panose="00000400000000000000" pitchFamily="2" charset="-78"/>
              </a:rPr>
              <a:t>رویدادهای حیاتی پیش بینی شده برای متخصص بیهوشی</a:t>
            </a:r>
            <a:r>
              <a:rPr lang="en-US" b="1" dirty="0">
                <a:latin typeface="Times New Roman" panose="02020603050405020304" pitchFamily="18" charset="0"/>
                <a:cs typeface="B Nazanin" panose="00000400000000000000" pitchFamily="2" charset="-78"/>
              </a:rPr>
              <a:t>:</a:t>
            </a:r>
          </a:p>
          <a:p>
            <a:pPr marL="0" lvl="0" indent="0" algn="r" rtl="1">
              <a:lnSpc>
                <a:spcPct val="100000"/>
              </a:lnSpc>
              <a:spcBef>
                <a:spcPts val="0"/>
              </a:spcBef>
              <a:spcAft>
                <a:spcPts val="800"/>
              </a:spcAft>
              <a:buSzPts val="1000"/>
              <a:buNone/>
              <a:tabLst>
                <a:tab pos="457200" algn="l"/>
              </a:tabLst>
            </a:pPr>
            <a:r>
              <a:rPr lang="ar-SA" dirty="0">
                <a:latin typeface="Times New Roman" panose="02020603050405020304" pitchFamily="18" charset="0"/>
                <a:cs typeface="B Nazanin" panose="00000400000000000000" pitchFamily="2" charset="-78"/>
              </a:rPr>
              <a:t>آیا نگرانی خاصی در مورد بیهوشی بیمار وجود دارد؟</a:t>
            </a:r>
            <a:endParaRPr lang="en-US" dirty="0">
              <a:latin typeface="Times New Roman" panose="02020603050405020304" pitchFamily="18" charset="0"/>
              <a:cs typeface="B Nazanin" panose="00000400000000000000" pitchFamily="2" charset="-78"/>
            </a:endParaRPr>
          </a:p>
          <a:p>
            <a:pPr marL="0" lvl="0" indent="0" algn="r" rtl="1">
              <a:lnSpc>
                <a:spcPct val="100000"/>
              </a:lnSpc>
              <a:spcBef>
                <a:spcPts val="0"/>
              </a:spcBef>
              <a:spcAft>
                <a:spcPts val="800"/>
              </a:spcAft>
              <a:buNone/>
              <a:tabLst>
                <a:tab pos="457200" algn="l"/>
              </a:tabLst>
            </a:pPr>
            <a:r>
              <a:rPr lang="ar-SA" b="1" dirty="0">
                <a:latin typeface="Times New Roman" panose="02020603050405020304" pitchFamily="18" charset="0"/>
                <a:cs typeface="B Nazanin" panose="00000400000000000000" pitchFamily="2" charset="-78"/>
              </a:rPr>
              <a:t>رویدادهای حیاتی پیش بینی شده برای تیم پرستاری</a:t>
            </a:r>
            <a:r>
              <a:rPr lang="en-US" b="1" dirty="0">
                <a:latin typeface="Times New Roman" panose="02020603050405020304" pitchFamily="18" charset="0"/>
                <a:cs typeface="B Nazanin" panose="00000400000000000000" pitchFamily="2" charset="-78"/>
              </a:rPr>
              <a:t>:</a:t>
            </a:r>
          </a:p>
          <a:p>
            <a:pPr marL="0" lvl="0" indent="0" algn="r" rtl="1">
              <a:lnSpc>
                <a:spcPct val="100000"/>
              </a:lnSpc>
              <a:spcBef>
                <a:spcPts val="0"/>
              </a:spcBef>
              <a:spcAft>
                <a:spcPts val="800"/>
              </a:spcAft>
              <a:buSzPts val="1000"/>
              <a:buNone/>
              <a:tabLst>
                <a:tab pos="457200" algn="l"/>
              </a:tabLst>
            </a:pPr>
            <a:r>
              <a:rPr lang="ar-SA" dirty="0">
                <a:latin typeface="Times New Roman" panose="02020603050405020304" pitchFamily="18" charset="0"/>
                <a:cs typeface="B Nazanin" panose="00000400000000000000" pitchFamily="2" charset="-78"/>
              </a:rPr>
              <a:t>آیا استریلیتی لوازم جراحی تایید شده است؟</a:t>
            </a:r>
            <a:endParaRPr lang="en-US" dirty="0">
              <a:latin typeface="Times New Roman" panose="02020603050405020304" pitchFamily="18" charset="0"/>
              <a:cs typeface="B Nazanin" panose="00000400000000000000" pitchFamily="2" charset="-78"/>
            </a:endParaRPr>
          </a:p>
          <a:p>
            <a:pPr marL="0" lvl="0" indent="0" algn="r" rtl="1">
              <a:lnSpc>
                <a:spcPct val="100000"/>
              </a:lnSpc>
              <a:spcBef>
                <a:spcPts val="0"/>
              </a:spcBef>
              <a:spcAft>
                <a:spcPts val="800"/>
              </a:spcAft>
              <a:buSzPts val="1000"/>
              <a:buNone/>
              <a:tabLst>
                <a:tab pos="457200" algn="l"/>
              </a:tabLst>
            </a:pPr>
            <a:r>
              <a:rPr lang="ar-SA" dirty="0">
                <a:latin typeface="Times New Roman" panose="02020603050405020304" pitchFamily="18" charset="0"/>
                <a:cs typeface="B Nazanin" panose="00000400000000000000" pitchFamily="2" charset="-78"/>
              </a:rPr>
              <a:t>آیا در مورد تجهیزات، مشکل یا نگرانی وجود دارد؟</a:t>
            </a:r>
            <a:endParaRPr lang="en-US" dirty="0">
              <a:latin typeface="Times New Roman" panose="02020603050405020304" pitchFamily="18" charset="0"/>
              <a:cs typeface="B Nazanin" panose="00000400000000000000" pitchFamily="2" charset="-78"/>
            </a:endParaRPr>
          </a:p>
          <a:p>
            <a:pPr marL="0" lvl="0" indent="0" algn="r" rtl="1">
              <a:lnSpc>
                <a:spcPct val="100000"/>
              </a:lnSpc>
              <a:spcBef>
                <a:spcPts val="0"/>
              </a:spcBef>
              <a:spcAft>
                <a:spcPts val="800"/>
              </a:spcAft>
              <a:buNone/>
              <a:tabLst>
                <a:tab pos="457200" algn="l"/>
              </a:tabLst>
            </a:pPr>
            <a:r>
              <a:rPr lang="ar-SA" dirty="0">
                <a:latin typeface="Times New Roman" panose="02020603050405020304" pitchFamily="18" charset="0"/>
                <a:cs typeface="B Nazanin" panose="00000400000000000000" pitchFamily="2" charset="-78"/>
              </a:rPr>
              <a:t>آیا تصویربرداری ضروری است؟</a:t>
            </a:r>
            <a:endParaRPr lang="en-US" dirty="0">
              <a:latin typeface="Times New Roman" panose="02020603050405020304" pitchFamily="18" charset="0"/>
              <a:cs typeface="B Nazanin" panose="00000400000000000000" pitchFamily="2" charset="-78"/>
            </a:endParaRPr>
          </a:p>
          <a:p>
            <a:endParaRPr lang="en-US" dirty="0"/>
          </a:p>
        </p:txBody>
      </p:sp>
      <p:sp>
        <p:nvSpPr>
          <p:cNvPr id="7" name="Content Placeholder 6">
            <a:extLst>
              <a:ext uri="{FF2B5EF4-FFF2-40B4-BE49-F238E27FC236}">
                <a16:creationId xmlns:a16="http://schemas.microsoft.com/office/drawing/2014/main" xmlns="" id="{E8C88D5F-B022-4917-B8C5-CC81AAC6D5AB}"/>
              </a:ext>
            </a:extLst>
          </p:cNvPr>
          <p:cNvSpPr>
            <a:spLocks noGrp="1"/>
          </p:cNvSpPr>
          <p:nvPr>
            <p:ph sz="half" idx="2"/>
          </p:nvPr>
        </p:nvSpPr>
        <p:spPr>
          <a:xfrm>
            <a:off x="6391074" y="1870075"/>
            <a:ext cx="5421548" cy="4486275"/>
          </a:xfrm>
          <a:pattFill prst="pct5">
            <a:fgClr>
              <a:schemeClr val="accent1">
                <a:lumMod val="40000"/>
                <a:lumOff val="60000"/>
              </a:schemeClr>
            </a:fgClr>
            <a:bgClr>
              <a:schemeClr val="bg1"/>
            </a:bgClr>
          </a:pattFill>
        </p:spPr>
        <p:txBody>
          <a:bodyPr>
            <a:normAutofit fontScale="92500"/>
          </a:bodyPr>
          <a:lstStyle/>
          <a:p>
            <a:pPr marL="0" marR="0" indent="0" algn="r" rtl="1">
              <a:buNone/>
            </a:pP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بخش دوم چک لیست جراحی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p>
          <a:p>
            <a:pPr marL="0" marR="0" lvl="0" indent="0" algn="r" rtl="1">
              <a:lnSpc>
                <a:spcPct val="107000"/>
              </a:lnSpc>
              <a:spcBef>
                <a:spcPts val="0"/>
              </a:spcBef>
              <a:spcAft>
                <a:spcPts val="800"/>
              </a:spcAft>
              <a:buNone/>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تأیید کنید که همه اعضای تیم، خود را با نام و نقش معرفی کرده‌اند</a:t>
            </a:r>
            <a:r>
              <a:rPr lang="en-US" sz="2800" dirty="0">
                <a:effectLst/>
                <a:latin typeface="Calibri" panose="020F0502020204030204" pitchFamily="34" charset="0"/>
                <a:ea typeface="Calibri" panose="020F0502020204030204" pitchFamily="34" charset="0"/>
                <a:cs typeface="B Nazanin" panose="00000400000000000000" pitchFamily="2" charset="-78"/>
              </a:rPr>
              <a:t>.</a:t>
            </a:r>
          </a:p>
          <a:p>
            <a:pPr marL="0" marR="0" lvl="0" indent="0" algn="r" rtl="1">
              <a:lnSpc>
                <a:spcPct val="107000"/>
              </a:lnSpc>
              <a:spcBef>
                <a:spcPts val="0"/>
              </a:spcBef>
              <a:spcAft>
                <a:spcPts val="800"/>
              </a:spcAft>
              <a:buNone/>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نام بیمار، روش و محل برش جراحی را تأیید کنید</a:t>
            </a:r>
            <a:r>
              <a:rPr lang="en-US" sz="2800" dirty="0">
                <a:effectLst/>
                <a:latin typeface="Calibri" panose="020F0502020204030204" pitchFamily="34" charset="0"/>
                <a:ea typeface="Calibri" panose="020F0502020204030204" pitchFamily="34" charset="0"/>
                <a:cs typeface="B Nazanin" panose="00000400000000000000" pitchFamily="2" charset="-78"/>
              </a:rPr>
              <a:t>.</a:t>
            </a:r>
          </a:p>
          <a:p>
            <a:pPr marL="0" marR="0" lvl="0" indent="0" algn="r" rtl="1">
              <a:lnSpc>
                <a:spcPct val="107000"/>
              </a:lnSpc>
              <a:spcBef>
                <a:spcPts val="0"/>
              </a:spcBef>
              <a:spcAft>
                <a:spcPts val="800"/>
              </a:spcAft>
              <a:buNone/>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آیا در</a:t>
            </a:r>
            <a:r>
              <a:rPr lang="fa-IR" sz="2800" dirty="0">
                <a:effectLst/>
                <a:latin typeface="Calibri" panose="020F0502020204030204" pitchFamily="34" charset="0"/>
                <a:ea typeface="Calibri" panose="020F0502020204030204" pitchFamily="34" charset="0"/>
                <a:cs typeface="B Nazanin" panose="00000400000000000000" pitchFamily="2" charset="-78"/>
              </a:rPr>
              <a:t>۶۰</a:t>
            </a:r>
            <a:r>
              <a:rPr lang="ar-SA" sz="2800" dirty="0">
                <a:effectLst/>
                <a:latin typeface="Calibri" panose="020F0502020204030204" pitchFamily="34" charset="0"/>
                <a:ea typeface="Calibri" panose="020F0502020204030204" pitchFamily="34" charset="0"/>
                <a:cs typeface="B Nazanin" panose="00000400000000000000" pitchFamily="2" charset="-78"/>
              </a:rPr>
              <a:t> دقیقه گذشته آنتی بیوتیک پروفیلاکسی به بیمار داده شده است؟</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rtl="1">
              <a:lnSpc>
                <a:spcPct val="107000"/>
              </a:lnSpc>
              <a:spcBef>
                <a:spcPts val="0"/>
              </a:spcBef>
              <a:spcAft>
                <a:spcPts val="800"/>
              </a:spcAft>
              <a:buNone/>
              <a:tabLst>
                <a:tab pos="457200" algn="l"/>
              </a:tabLst>
            </a:pPr>
            <a:r>
              <a:rPr lang="ar-SA" sz="2800" b="1" dirty="0">
                <a:effectLst/>
                <a:latin typeface="Calibri" panose="020F0502020204030204" pitchFamily="34" charset="0"/>
                <a:ea typeface="Calibri" panose="020F0502020204030204" pitchFamily="34" charset="0"/>
                <a:cs typeface="B Nazanin" panose="00000400000000000000" pitchFamily="2" charset="-78"/>
              </a:rPr>
              <a:t>رویدادهای حیاتی قابل پیش بینی برای جراح</a:t>
            </a:r>
            <a:r>
              <a:rPr lang="en-US" sz="2800" b="1" dirty="0">
                <a:effectLst/>
                <a:latin typeface="Calibri" panose="020F0502020204030204" pitchFamily="34" charset="0"/>
                <a:ea typeface="Calibri" panose="020F0502020204030204" pitchFamily="34" charset="0"/>
                <a:cs typeface="B Nazanin" panose="00000400000000000000" pitchFamily="2" charset="-78"/>
              </a:rPr>
              <a:t>:</a:t>
            </a:r>
          </a:p>
          <a:p>
            <a:pPr marL="0" marR="0" lvl="0" indent="0" algn="r" rtl="1">
              <a:lnSpc>
                <a:spcPct val="107000"/>
              </a:lnSpc>
              <a:spcBef>
                <a:spcPts val="0"/>
              </a:spcBef>
              <a:spcAft>
                <a:spcPts val="800"/>
              </a:spcAft>
              <a:buSzPts val="1000"/>
              <a:buNone/>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مراحل حیاتی یا غیرمعمول کدامند؟</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rtl="1">
              <a:lnSpc>
                <a:spcPct val="107000"/>
              </a:lnSpc>
              <a:spcBef>
                <a:spcPts val="0"/>
              </a:spcBef>
              <a:spcAft>
                <a:spcPts val="800"/>
              </a:spcAft>
              <a:buSzPts val="1000"/>
              <a:buNone/>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عمل جراحی چه مدت طول میکشد؟</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endParaRPr lang="en-US" dirty="0"/>
          </a:p>
        </p:txBody>
      </p:sp>
      <p:sp>
        <p:nvSpPr>
          <p:cNvPr id="4" name="Date Placeholder 3">
            <a:extLst>
              <a:ext uri="{FF2B5EF4-FFF2-40B4-BE49-F238E27FC236}">
                <a16:creationId xmlns:a16="http://schemas.microsoft.com/office/drawing/2014/main" xmlns="" id="{E8B650FE-23CA-4916-B84F-850CCFDCD275}"/>
              </a:ext>
            </a:extLst>
          </p:cNvPr>
          <p:cNvSpPr>
            <a:spLocks noGrp="1"/>
          </p:cNvSpPr>
          <p:nvPr>
            <p:ph type="dt" sz="half" idx="10"/>
          </p:nvPr>
        </p:nvSpPr>
        <p:spPr/>
        <p:txBody>
          <a:bodyPr/>
          <a:lstStyle/>
          <a:p>
            <a:fld id="{196F999C-C784-4EC9-9BC8-66B8732EF25B}"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A305CBE6-F4FD-42D8-869D-D09FE51E8EF0}"/>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861E9F6C-8450-40E0-8B64-D8943C8A8BEB}"/>
              </a:ext>
            </a:extLst>
          </p:cNvPr>
          <p:cNvSpPr>
            <a:spLocks noGrp="1"/>
          </p:cNvSpPr>
          <p:nvPr>
            <p:ph type="sldNum" sz="quarter" idx="12"/>
          </p:nvPr>
        </p:nvSpPr>
        <p:spPr/>
        <p:txBody>
          <a:bodyPr/>
          <a:lstStyle/>
          <a:p>
            <a:fld id="{0BC2AB5B-3E25-452A-AB8A-34DFAC903C03}" type="slidenum">
              <a:rPr lang="en-US" smtClean="0"/>
              <a:t>28</a:t>
            </a:fld>
            <a:endParaRPr lang="en-US"/>
          </a:p>
        </p:txBody>
      </p:sp>
    </p:spTree>
    <p:extLst>
      <p:ext uri="{BB962C8B-B14F-4D97-AF65-F5344CB8AC3E}">
        <p14:creationId xmlns:p14="http://schemas.microsoft.com/office/powerpoint/2010/main" val="1792411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F788CB-5BFB-4268-B947-831C34E4EA46}"/>
              </a:ext>
            </a:extLst>
          </p:cNvPr>
          <p:cNvSpPr>
            <a:spLocks noGrp="1"/>
          </p:cNvSpPr>
          <p:nvPr>
            <p:ph idx="1"/>
          </p:nvPr>
        </p:nvSpPr>
        <p:spPr>
          <a:xfrm>
            <a:off x="451821" y="491125"/>
            <a:ext cx="11446137" cy="5875749"/>
          </a:xfrm>
          <a:gradFill>
            <a:gsLst>
              <a:gs pos="83000">
                <a:schemeClr val="tx2">
                  <a:lumMod val="20000"/>
                  <a:lumOff val="80000"/>
                </a:schemeClr>
              </a:gs>
              <a:gs pos="100000">
                <a:schemeClr val="accent1">
                  <a:lumMod val="45000"/>
                  <a:lumOff val="55000"/>
                </a:schemeClr>
              </a:gs>
              <a:gs pos="97000">
                <a:schemeClr val="accent1">
                  <a:lumMod val="45000"/>
                  <a:lumOff val="55000"/>
                </a:schemeClr>
              </a:gs>
            </a:gsLst>
            <a:lin ang="0" scaled="0"/>
          </a:gradFill>
        </p:spPr>
        <p:txBody>
          <a:bodyPr>
            <a:normAutofit/>
          </a:bodyPr>
          <a:lstStyle/>
          <a:p>
            <a:pPr marL="0" marR="0" algn="r" rtl="1"/>
            <a:r>
              <a:rPr lang="ar-SA" sz="24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مرحله دوم</a:t>
            </a:r>
            <a:r>
              <a:rPr lang="en-US" sz="24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این مرحله، در صورت لزوم اعضای تیم جراحی خود را با نام و سمت به سایر اعضاء تیم معرفی می نمایند. در این مرحله انتظار می رود که دقیقاً قبل از برش جراحی توسط جراح، کلیه اعضاء تیم جراحی حاضر در اتاق عمل نسبت به تأیید عمل صحیح جراحی بر روی بیمار صحیح و موضع صحیح بیمار اقدام نمایند.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ضروری است که متخصص جراحی مواردی را که بیمار را در معرض خونریزی سریع، آسیب، صدمه و یا معلولیت های عمده قرار می دهد و یا مراحلی که طی آن نیاز به تجهیزات خاص،</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ایمپلت و یا آمادگی</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های خاصی است را بمنظور انجام تمهیدات و اقدامات ویژه درمانی به سایر اعضاء تیم جراحی، شرح دهد.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ضروریست پرستار اسکراب با توجه به شاخص</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های استریلیتی،</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استریلیزاسیون ابزار جراحی را تأیید نماید. هرگونه ابهام در خصوص استریلیتی لوازم جراحی قبل از انجام برش جراحی ضروریست به سایر اعضاء تیم جراحی گزارش شود.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توجه به شواهد علمی و توافق همه جانبه در خصوص تأثیرافزایش سطح سرمی/بافتی آنتی بیوتیک در کاهش عفونت زخم جراحی بمنظور کاهش احتمال بروز عفونت زخم، در این چک لیست بر تزریق آنتی بیوتیک پروفیلاکتیک 60 دقیقه قبل از عمل جراحی تأکید می شود، لذا انتظار می رود که تأیید سؤال ذیربط پس از پرسش از فرد مسئول انجام پذیرد.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توجه به اهمیت تصویربرداری</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های ضروری در هدایت و انجام برنامه درمان بیمار،</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ضروری است نمایش تصویربرداری صحیح بر روی نگاتوسکوپ در اتاق عمل تأیید شود. </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Date Placeholder 3">
            <a:extLst>
              <a:ext uri="{FF2B5EF4-FFF2-40B4-BE49-F238E27FC236}">
                <a16:creationId xmlns:a16="http://schemas.microsoft.com/office/drawing/2014/main" xmlns="" id="{D191A75C-D427-4FC6-898D-DE08B68ED056}"/>
              </a:ext>
            </a:extLst>
          </p:cNvPr>
          <p:cNvSpPr>
            <a:spLocks noGrp="1"/>
          </p:cNvSpPr>
          <p:nvPr>
            <p:ph type="dt" sz="half" idx="10"/>
          </p:nvPr>
        </p:nvSpPr>
        <p:spPr/>
        <p:txBody>
          <a:bodyPr/>
          <a:lstStyle/>
          <a:p>
            <a:fld id="{ED922440-FFCF-4E0C-8A5E-47102C024DC0}"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3E09A229-7E5A-4331-90F9-B57A5838F3B3}"/>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7AF9B7DA-8813-4BCD-A126-3287B57066E4}"/>
              </a:ext>
            </a:extLst>
          </p:cNvPr>
          <p:cNvSpPr>
            <a:spLocks noGrp="1"/>
          </p:cNvSpPr>
          <p:nvPr>
            <p:ph type="sldNum" sz="quarter" idx="12"/>
          </p:nvPr>
        </p:nvSpPr>
        <p:spPr/>
        <p:txBody>
          <a:bodyPr/>
          <a:lstStyle/>
          <a:p>
            <a:fld id="{0BC2AB5B-3E25-452A-AB8A-34DFAC903C03}" type="slidenum">
              <a:rPr lang="en-US" smtClean="0"/>
              <a:t>29</a:t>
            </a:fld>
            <a:endParaRPr lang="en-US"/>
          </a:p>
        </p:txBody>
      </p:sp>
    </p:spTree>
    <p:extLst>
      <p:ext uri="{BB962C8B-B14F-4D97-AF65-F5344CB8AC3E}">
        <p14:creationId xmlns:p14="http://schemas.microsoft.com/office/powerpoint/2010/main" val="229099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D43E879-DACD-46C0-B88D-7A200DC34740}"/>
              </a:ext>
            </a:extLst>
          </p:cNvPr>
          <p:cNvSpPr>
            <a:spLocks noGrp="1"/>
          </p:cNvSpPr>
          <p:nvPr>
            <p:ph type="title"/>
          </p:nvPr>
        </p:nvSpPr>
        <p:spPr>
          <a:xfrm>
            <a:off x="838200" y="247425"/>
            <a:ext cx="10515600" cy="960921"/>
          </a:xfrm>
          <a:solidFill>
            <a:schemeClr val="bg2"/>
          </a:solidFill>
        </p:spPr>
        <p:txBody>
          <a:bodyPr>
            <a:normAutofit/>
          </a:bodyPr>
          <a:lstStyle/>
          <a:p>
            <a:pPr algn="ctr" rtl="1"/>
            <a:r>
              <a:rPr lang="ar-SA" sz="2800" b="1" dirty="0">
                <a:effectLst/>
                <a:latin typeface="Times New Roman" panose="02020603050405020304" pitchFamily="18" charset="0"/>
                <a:ea typeface="Times New Roman" panose="02020603050405020304" pitchFamily="18" charset="0"/>
              </a:rPr>
              <a:t>فرم چک لیست جراحی ایمن</a:t>
            </a:r>
            <a:r>
              <a:rPr lang="en-US" sz="2800" b="1" dirty="0">
                <a:effectLst/>
                <a:latin typeface="Times New Roman" panose="02020603050405020304" pitchFamily="18" charset="0"/>
                <a:ea typeface="Times New Roman" panose="02020603050405020304" pitchFamily="18" charset="0"/>
              </a:rPr>
              <a:t/>
            </a:r>
            <a:br>
              <a:rPr lang="en-US" sz="2800" b="1" dirty="0">
                <a:effectLst/>
                <a:latin typeface="Times New Roman" panose="02020603050405020304" pitchFamily="18" charset="0"/>
                <a:ea typeface="Times New Roman" panose="02020603050405020304" pitchFamily="18" charset="0"/>
              </a:rPr>
            </a:br>
            <a:r>
              <a:rPr lang="ar-SA" sz="2800" b="1" dirty="0">
                <a:latin typeface="Times New Roman" panose="02020603050405020304" pitchFamily="18" charset="0"/>
              </a:rPr>
              <a:t>اقدامات قبل از بیهوشی بیمار:</a:t>
            </a:r>
            <a:r>
              <a:rPr lang="en-US" sz="2800" b="1" dirty="0">
                <a:latin typeface="Times New Roman" panose="02020603050405020304" pitchFamily="18" charset="0"/>
              </a:rPr>
              <a:t>Sign In   </a:t>
            </a:r>
          </a:p>
        </p:txBody>
      </p:sp>
      <p:sp>
        <p:nvSpPr>
          <p:cNvPr id="5" name="Content Placeholder 4">
            <a:extLst>
              <a:ext uri="{FF2B5EF4-FFF2-40B4-BE49-F238E27FC236}">
                <a16:creationId xmlns:a16="http://schemas.microsoft.com/office/drawing/2014/main" xmlns="" id="{F7F97758-1418-4008-9554-AF578DD75A07}"/>
              </a:ext>
            </a:extLst>
          </p:cNvPr>
          <p:cNvSpPr>
            <a:spLocks noGrp="1"/>
          </p:cNvSpPr>
          <p:nvPr>
            <p:ph sz="half" idx="1"/>
          </p:nvPr>
        </p:nvSpPr>
        <p:spPr>
          <a:xfrm>
            <a:off x="129092" y="1387736"/>
            <a:ext cx="5690683" cy="4875289"/>
          </a:xfrm>
          <a:solidFill>
            <a:schemeClr val="accent1">
              <a:lumMod val="20000"/>
              <a:lumOff val="80000"/>
            </a:schemeClr>
          </a:solidFill>
        </p:spPr>
        <p:txBody>
          <a:bodyPr>
            <a:noAutofit/>
          </a:bodyPr>
          <a:lstStyle/>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بیمار دارای راه هوایی مشکل است/خطر آسپیراسیون دارد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خیر</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effectLst/>
                <a:latin typeface="Times New Roman" panose="02020603050405020304" pitchFamily="18" charset="0"/>
                <a:ea typeface="Times New Roman" panose="02020603050405020304" pitchFamily="18" charset="0"/>
              </a:rPr>
              <a:t></a:t>
            </a:r>
            <a:r>
              <a:rPr lang="ar-SA" sz="2400" dirty="0">
                <a:effectLst/>
                <a:latin typeface="Calibri" panose="020F0502020204030204" pitchFamily="34" charset="0"/>
                <a:ea typeface="Calibri" panose="020F0502020204030204" pitchFamily="34" charset="0"/>
                <a:cs typeface="B Nazanin" panose="00000400000000000000" pitchFamily="2" charset="-78"/>
              </a:rPr>
              <a:t> بلی و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400" dirty="0">
                <a:effectLst/>
                <a:latin typeface="Calibri" panose="020F0502020204030204" pitchFamily="34" charset="0"/>
                <a:ea typeface="Calibri" panose="020F0502020204030204" pitchFamily="34" charset="0"/>
                <a:cs typeface="B Nazanin" panose="00000400000000000000" pitchFamily="2" charset="-78"/>
              </a:rPr>
              <a:t>تجهیزات کمکی ضروری موجود است</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حین جراحی برای بیمار خطر از دست رفتن بیش از 500 میلی لیتر خون وجود دارد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کودکان7 میلی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لیتر به ازای هر کیلوگرم وزن بدن)</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خیر</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effectLst/>
                <a:latin typeface="Times New Roman" panose="02020603050405020304" pitchFamily="18" charset="0"/>
                <a:ea typeface="Times New Roman" panose="02020603050405020304" pitchFamily="18" charset="0"/>
              </a:rPr>
              <a:t></a:t>
            </a:r>
            <a:r>
              <a:rPr lang="fa-IR" sz="2400" dirty="0">
                <a:effectLst/>
                <a:latin typeface="Times New Roman" panose="02020603050405020304" pitchFamily="18" charset="0"/>
                <a:ea typeface="Times New Roman" panose="02020603050405020304" pitchFamily="18" charset="0"/>
              </a:rPr>
              <a:t> </a:t>
            </a:r>
            <a:r>
              <a:rPr lang="ar-SA" sz="2400" dirty="0">
                <a:effectLst/>
                <a:latin typeface="Calibri" panose="020F0502020204030204" pitchFamily="34" charset="0"/>
                <a:ea typeface="Calibri" panose="020F0502020204030204" pitchFamily="34" charset="0"/>
                <a:cs typeface="B Nazanin" panose="00000400000000000000" pitchFamily="2" charset="-78"/>
              </a:rPr>
              <a:t> بلی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400" dirty="0">
                <a:effectLst/>
                <a:latin typeface="Calibri" panose="020F0502020204030204" pitchFamily="34" charset="0"/>
                <a:ea typeface="Calibri" panose="020F0502020204030204" pitchFamily="34" charset="0"/>
                <a:cs typeface="B Nazanin" panose="00000400000000000000" pitchFamily="2" charset="-78"/>
              </a:rPr>
              <a:t>و راه وریدی و مایعات مناسب وریدی موجود 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6" name="Content Placeholder 5">
            <a:extLst>
              <a:ext uri="{FF2B5EF4-FFF2-40B4-BE49-F238E27FC236}">
                <a16:creationId xmlns:a16="http://schemas.microsoft.com/office/drawing/2014/main" xmlns="" id="{A3A14455-6518-4C68-9EB0-E3D1346C0124}"/>
              </a:ext>
            </a:extLst>
          </p:cNvPr>
          <p:cNvSpPr>
            <a:spLocks noGrp="1"/>
          </p:cNvSpPr>
          <p:nvPr>
            <p:ph sz="half" idx="2"/>
          </p:nvPr>
        </p:nvSpPr>
        <p:spPr>
          <a:xfrm>
            <a:off x="6096000" y="1387735"/>
            <a:ext cx="5966907" cy="4789227"/>
          </a:xfrm>
          <a:solidFill>
            <a:schemeClr val="accent1">
              <a:lumMod val="20000"/>
              <a:lumOff val="80000"/>
            </a:schemeClr>
          </a:solidFill>
        </p:spPr>
        <p:txBody>
          <a:bodyPr>
            <a:noAutofit/>
          </a:bodyPr>
          <a:lstStyle/>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بیمار موارد ذیل را تأیید می نماید: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نام و نام خانوادگی خود را:</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موضع عمل جراحی:</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نوع عمل جراحی:</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indent="0" algn="r" rtl="1">
              <a:buNone/>
            </a:pPr>
            <a:r>
              <a:rPr lang="ar-SA" sz="2400" dirty="0">
                <a:effectLst/>
                <a:latin typeface="Times New Roman" panose="02020603050405020304" pitchFamily="18" charset="0"/>
                <a:ea typeface="Times New Roman" panose="02020603050405020304" pitchFamily="18" charset="0"/>
              </a:rPr>
              <a:t></a:t>
            </a:r>
            <a:r>
              <a:rPr lang="ar-SA" sz="2400" dirty="0">
                <a:effectLst/>
                <a:latin typeface="Calibri" panose="020F0502020204030204" pitchFamily="34" charset="0"/>
                <a:ea typeface="Calibri" panose="020F0502020204030204" pitchFamily="34" charset="0"/>
                <a:cs typeface="B Nazanin" panose="00000400000000000000" pitchFamily="2" charset="-78"/>
              </a:rPr>
              <a:t> رضایت از عمل</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effectLst/>
                <a:latin typeface="Times New Roman" panose="02020603050405020304" pitchFamily="18" charset="0"/>
                <a:ea typeface="Times New Roman" panose="02020603050405020304" pitchFamily="18" charset="0"/>
              </a:rPr>
              <a:t></a:t>
            </a:r>
            <a:r>
              <a:rPr lang="ar-SA" sz="2400" dirty="0">
                <a:effectLst/>
                <a:latin typeface="Calibri" panose="020F0502020204030204" pitchFamily="34" charset="0"/>
                <a:ea typeface="Calibri" panose="020F0502020204030204" pitchFamily="34" charset="0"/>
                <a:cs typeface="B Nazanin" panose="00000400000000000000" pitchFamily="2" charset="-78"/>
              </a:rPr>
              <a:t> موضع عمل علامتگذاری شده است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effectLst/>
                <a:latin typeface="Times New Roman" panose="02020603050405020304" pitchFamily="18" charset="0"/>
                <a:ea typeface="Times New Roman" panose="02020603050405020304" pitchFamily="18" charset="0"/>
              </a:rPr>
              <a:t></a:t>
            </a:r>
            <a:r>
              <a:rPr lang="ar-SA" sz="2400" dirty="0">
                <a:effectLst/>
                <a:latin typeface="Calibri" panose="020F0502020204030204" pitchFamily="34" charset="0"/>
                <a:ea typeface="Calibri" panose="020F0502020204030204" pitchFamily="34" charset="0"/>
                <a:cs typeface="B Nazanin" panose="00000400000000000000" pitchFamily="2" charset="-78"/>
              </a:rPr>
              <a:t> ایمنی تجهیزات بیهوشی چک شده 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effectLst/>
                <a:latin typeface="Times New Roman" panose="02020603050405020304" pitchFamily="18" charset="0"/>
                <a:ea typeface="Times New Roman" panose="02020603050405020304" pitchFamily="18" charset="0"/>
              </a:rPr>
              <a:t></a:t>
            </a:r>
            <a:r>
              <a:rPr lang="ar-SA" sz="2400" dirty="0">
                <a:effectLst/>
                <a:latin typeface="Calibri" panose="020F0502020204030204" pitchFamily="34" charset="0"/>
                <a:ea typeface="Calibri" panose="020F0502020204030204" pitchFamily="34" charset="0"/>
                <a:cs typeface="B Nazanin" panose="00000400000000000000" pitchFamily="2" charset="-78"/>
              </a:rPr>
              <a:t> پالس اکسی متری سالم بوده و به بیمار متصل 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بیمار دارای حساسیت شناخته شده می باشد.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خیر</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effectLst/>
                <a:latin typeface="Times New Roman" panose="02020603050405020304" pitchFamily="18" charset="0"/>
                <a:ea typeface="Times New Roman" panose="02020603050405020304" pitchFamily="18" charset="0"/>
              </a:rPr>
              <a:t></a:t>
            </a:r>
            <a:r>
              <a:rPr lang="ar-SA" sz="2400" dirty="0">
                <a:effectLst/>
                <a:latin typeface="Calibri" panose="020F0502020204030204" pitchFamily="34" charset="0"/>
                <a:ea typeface="Calibri" panose="020F0502020204030204" pitchFamily="34" charset="0"/>
                <a:cs typeface="B Nazanin" panose="00000400000000000000" pitchFamily="2" charset="-78"/>
              </a:rPr>
              <a:t> بله</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sp>
        <p:nvSpPr>
          <p:cNvPr id="8" name="Date Placeholder 7">
            <a:extLst>
              <a:ext uri="{FF2B5EF4-FFF2-40B4-BE49-F238E27FC236}">
                <a16:creationId xmlns:a16="http://schemas.microsoft.com/office/drawing/2014/main" xmlns="" id="{0B7CF347-3824-4FFA-A75D-C67F6A153397}"/>
              </a:ext>
            </a:extLst>
          </p:cNvPr>
          <p:cNvSpPr>
            <a:spLocks noGrp="1"/>
          </p:cNvSpPr>
          <p:nvPr>
            <p:ph type="dt" sz="half" idx="10"/>
          </p:nvPr>
        </p:nvSpPr>
        <p:spPr/>
        <p:txBody>
          <a:bodyPr/>
          <a:lstStyle/>
          <a:p>
            <a:fld id="{DEA4ABEB-FDB5-4A7B-8BC1-744EDCE9B96F}" type="datetime2">
              <a:rPr lang="en-US" smtClean="0"/>
              <a:t>Saturday, September 30, 2023</a:t>
            </a:fld>
            <a:endParaRPr lang="en-US" dirty="0"/>
          </a:p>
        </p:txBody>
      </p:sp>
      <p:sp>
        <p:nvSpPr>
          <p:cNvPr id="9" name="Footer Placeholder 8">
            <a:extLst>
              <a:ext uri="{FF2B5EF4-FFF2-40B4-BE49-F238E27FC236}">
                <a16:creationId xmlns:a16="http://schemas.microsoft.com/office/drawing/2014/main" xmlns="" id="{AD1A1998-91FA-4065-A339-E0B362ACEB41}"/>
              </a:ext>
            </a:extLst>
          </p:cNvPr>
          <p:cNvSpPr>
            <a:spLocks noGrp="1"/>
          </p:cNvSpPr>
          <p:nvPr>
            <p:ph type="ftr" sz="quarter" idx="11"/>
          </p:nvPr>
        </p:nvSpPr>
        <p:spPr/>
        <p:txBody>
          <a:bodyPr/>
          <a:lstStyle/>
          <a:p>
            <a:r>
              <a:rPr lang="en-US"/>
              <a:t>Dr.Nasrin Galehdar</a:t>
            </a:r>
          </a:p>
        </p:txBody>
      </p:sp>
      <p:sp>
        <p:nvSpPr>
          <p:cNvPr id="10" name="Slide Number Placeholder 9">
            <a:extLst>
              <a:ext uri="{FF2B5EF4-FFF2-40B4-BE49-F238E27FC236}">
                <a16:creationId xmlns:a16="http://schemas.microsoft.com/office/drawing/2014/main" xmlns="" id="{5C410059-FBF9-4531-B720-10E1A63FA94D}"/>
              </a:ext>
            </a:extLst>
          </p:cNvPr>
          <p:cNvSpPr>
            <a:spLocks noGrp="1"/>
          </p:cNvSpPr>
          <p:nvPr>
            <p:ph type="sldNum" sz="quarter" idx="12"/>
          </p:nvPr>
        </p:nvSpPr>
        <p:spPr/>
        <p:txBody>
          <a:bodyPr/>
          <a:lstStyle/>
          <a:p>
            <a:fld id="{0BC2AB5B-3E25-452A-AB8A-34DFAC903C03}" type="slidenum">
              <a:rPr lang="en-US" smtClean="0"/>
              <a:t>3</a:t>
            </a:fld>
            <a:endParaRPr lang="en-US"/>
          </a:p>
        </p:txBody>
      </p:sp>
    </p:spTree>
    <p:extLst>
      <p:ext uri="{BB962C8B-B14F-4D97-AF65-F5344CB8AC3E}">
        <p14:creationId xmlns:p14="http://schemas.microsoft.com/office/powerpoint/2010/main" val="2891732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14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CBF9C-EC7A-4B23-A5FA-248195D35BCC}"/>
              </a:ext>
            </a:extLst>
          </p:cNvPr>
          <p:cNvSpPr>
            <a:spLocks noGrp="1"/>
          </p:cNvSpPr>
          <p:nvPr>
            <p:ph type="title"/>
          </p:nvPr>
        </p:nvSpPr>
        <p:spPr/>
        <p:txBody>
          <a:bodyPr>
            <a:normAutofit fontScale="90000"/>
          </a:bodyPr>
          <a:lstStyle/>
          <a:p>
            <a:pPr algn="r" rtl="1">
              <a:lnSpc>
                <a:spcPct val="150000"/>
              </a:lnSpc>
            </a:pPr>
            <a:r>
              <a:rPr lang="fa-IR" sz="2800" b="1" dirty="0">
                <a:effectLst/>
                <a:latin typeface="Calibri" panose="020F0502020204030204" pitchFamily="34" charset="0"/>
                <a:ea typeface="Calibri" panose="020F0502020204030204" pitchFamily="34" charset="0"/>
                <a:cs typeface="B Nazanin" panose="00000400000000000000" pitchFamily="2" charset="-78"/>
              </a:rPr>
              <a:t>پس از بستن زخم </a:t>
            </a:r>
            <a:r>
              <a:rPr lang="fa-IR" sz="2800" b="1" dirty="0">
                <a:effectLst/>
                <a:latin typeface="Calibri" panose="020F0502020204030204" pitchFamily="34" charset="0"/>
                <a:ea typeface="Times New Roman" panose="02020603050405020304" pitchFamily="18" charset="0"/>
                <a:cs typeface="B Nazanin" panose="00000400000000000000" pitchFamily="2" charset="-78"/>
              </a:rPr>
              <a:t>تا </a:t>
            </a:r>
            <a:r>
              <a:rPr lang="ar-SA" sz="2800" b="1" dirty="0">
                <a:effectLst/>
                <a:latin typeface="Calibri" panose="020F0502020204030204" pitchFamily="34" charset="0"/>
                <a:ea typeface="Times New Roman" panose="02020603050405020304" pitchFamily="18" charset="0"/>
                <a:cs typeface="B Nazanin" panose="00000400000000000000" pitchFamily="2" charset="-78"/>
              </a:rPr>
              <a:t>خروج بیمار از اتاق عمل</a:t>
            </a:r>
            <a:r>
              <a:rPr lang="fa-IR" sz="2800" b="1" dirty="0">
                <a:latin typeface="Calibri" panose="020F0502020204030204" pitchFamily="34" charset="0"/>
                <a:ea typeface="Calibri" panose="020F0502020204030204" pitchFamily="34" charset="0"/>
                <a:cs typeface="B Nazanin" panose="00000400000000000000" pitchFamily="2" charset="-78"/>
              </a:rPr>
              <a:t>-</a:t>
            </a:r>
            <a:r>
              <a:rPr lang="ar-SA" sz="2800" b="1" dirty="0">
                <a:effectLst/>
                <a:latin typeface="Calibri" panose="020F0502020204030204" pitchFamily="34" charset="0"/>
                <a:ea typeface="Times New Roman" panose="02020603050405020304" pitchFamily="18" charset="0"/>
                <a:cs typeface="B Nazanin" panose="00000400000000000000" pitchFamily="2" charset="-78"/>
              </a:rPr>
              <a:t>خروج</a:t>
            </a:r>
            <a:r>
              <a:rPr lang="fa-IR" sz="2800" b="1" dirty="0">
                <a:effectLst/>
                <a:latin typeface="Calibri" panose="020F0502020204030204" pitchFamily="34" charset="0"/>
                <a:ea typeface="Times New Roman" panose="02020603050405020304" pitchFamily="18" charset="0"/>
                <a:cs typeface="B Nazanin" panose="00000400000000000000" pitchFamily="2" charset="-78"/>
              </a:rPr>
              <a:t> بیمار</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b="1" dirty="0">
                <a:latin typeface="Times New Roman" panose="02020603050405020304" pitchFamily="18" charset="0"/>
                <a:ea typeface="Times New Roman" panose="02020603050405020304" pitchFamily="18" charset="0"/>
                <a:cs typeface="B Nazanin" panose="00000400000000000000" pitchFamily="2" charset="-78"/>
              </a:rPr>
              <a:t>(</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Sign out</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a:t>
            </a:r>
            <a:b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br>
            <a:r>
              <a:rPr lang="fa-IR" sz="2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با حضور حداقل پرستار و متخصص بیهوشی و جراح</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CDA18D24-F130-49F6-BA86-4E3A2AD932E6}"/>
              </a:ext>
            </a:extLst>
          </p:cNvPr>
          <p:cNvSpPr>
            <a:spLocks noGrp="1"/>
          </p:cNvSpPr>
          <p:nvPr>
            <p:ph idx="1"/>
          </p:nvPr>
        </p:nvSpPr>
        <p:spPr>
          <a:xfrm>
            <a:off x="838200" y="2169267"/>
            <a:ext cx="10515600" cy="4007695"/>
          </a:xfrm>
        </p:spPr>
        <p:txBody>
          <a:bodyPr/>
          <a:lstStyle/>
          <a:p>
            <a:pPr marL="0" marR="0" indent="0" algn="r" rtl="1">
              <a:buNone/>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بخش سوم چک لیست جراحی شامل</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a:t>
            </a:r>
          </a:p>
          <a:p>
            <a:pPr marR="0" algn="r" rtl="1">
              <a:buFont typeface="Wingdings" panose="05000000000000000000" pitchFamily="2" charset="2"/>
              <a:buChar char="ü"/>
            </a:pP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پرستار نام عمل جراحی را به طور شفاهی تأیید کند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R="0" algn="r" rtl="1">
              <a:buFont typeface="Wingdings" panose="05000000000000000000" pitchFamily="2" charset="2"/>
              <a:buChar char="ü"/>
            </a:pP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شمارش ابزار، اسفنج‌ها و سوزن‌ها</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R="0" algn="r" rtl="1">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برچسب‌گذاری نمونه‌های گرفته شده در اتاق عمل</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R="0" algn="r" rtl="1">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آیا مشکلی در تجهیزات وجود دارد که لازم باشد برطرف شود؟</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قابل توجه جراح، متخصص بیهوشی و پرستار</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p>
          <a:p>
            <a:pPr algn="r" rtl="1">
              <a:lnSpc>
                <a:spcPct val="107000"/>
              </a:lnSpc>
              <a:spcBef>
                <a:spcPts val="0"/>
              </a:spcBef>
              <a:spcAft>
                <a:spcPts val="800"/>
              </a:spcAft>
              <a:buFont typeface="Wingdings" panose="05000000000000000000" pitchFamily="2" charset="2"/>
              <a:buChar char="ü"/>
              <a:tabLst>
                <a:tab pos="457200" algn="l"/>
              </a:tabLst>
            </a:pPr>
            <a:r>
              <a:rPr lang="fa-IR" sz="2800" dirty="0">
                <a:effectLst/>
                <a:latin typeface="Calibri" panose="020F0502020204030204" pitchFamily="34" charset="0"/>
                <a:ea typeface="Calibri" panose="020F0502020204030204" pitchFamily="34" charset="0"/>
                <a:cs typeface="B Nazanin" panose="00000400000000000000" pitchFamily="2" charset="-78"/>
              </a:rPr>
              <a:t> </a:t>
            </a:r>
            <a:r>
              <a:rPr lang="ar-SA" sz="2800" dirty="0">
                <a:effectLst/>
                <a:latin typeface="Calibri" panose="020F0502020204030204" pitchFamily="34" charset="0"/>
                <a:ea typeface="Calibri" panose="020F0502020204030204" pitchFamily="34" charset="0"/>
                <a:cs typeface="B Nazanin" panose="00000400000000000000" pitchFamily="2" charset="-78"/>
              </a:rPr>
              <a:t>نگرانی‌های کلیدی برای بهبود و مدیریت </a:t>
            </a:r>
            <a:r>
              <a:rPr lang="fa-IR" sz="2800" dirty="0">
                <a:effectLst/>
                <a:latin typeface="Calibri" panose="020F0502020204030204" pitchFamily="34" charset="0"/>
                <a:ea typeface="Calibri" panose="020F0502020204030204" pitchFamily="34" charset="0"/>
                <a:cs typeface="B Nazanin" panose="00000400000000000000" pitchFamily="2" charset="-78"/>
              </a:rPr>
              <a:t>و به هوش آمدن </a:t>
            </a:r>
            <a:r>
              <a:rPr lang="ar-SA" sz="2800" dirty="0">
                <a:effectLst/>
                <a:latin typeface="Calibri" panose="020F0502020204030204" pitchFamily="34" charset="0"/>
                <a:ea typeface="Calibri" panose="020F0502020204030204" pitchFamily="34" charset="0"/>
                <a:cs typeface="B Nazanin" panose="00000400000000000000" pitchFamily="2" charset="-78"/>
              </a:rPr>
              <a:t>این بیمار چیست؟</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Date Placeholder 3">
            <a:extLst>
              <a:ext uri="{FF2B5EF4-FFF2-40B4-BE49-F238E27FC236}">
                <a16:creationId xmlns:a16="http://schemas.microsoft.com/office/drawing/2014/main" xmlns="" id="{01B9957C-AC4C-49BF-9969-C9243204A97D}"/>
              </a:ext>
            </a:extLst>
          </p:cNvPr>
          <p:cNvSpPr>
            <a:spLocks noGrp="1"/>
          </p:cNvSpPr>
          <p:nvPr>
            <p:ph type="dt" sz="half" idx="10"/>
          </p:nvPr>
        </p:nvSpPr>
        <p:spPr/>
        <p:txBody>
          <a:bodyPr/>
          <a:lstStyle/>
          <a:p>
            <a:fld id="{91EEB4C2-7E03-433F-A4D0-8331404F6CC8}"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47922699-6892-475E-9A77-FE2C0EEABD6D}"/>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36504870-E828-4E21-A78C-F4066994219E}"/>
              </a:ext>
            </a:extLst>
          </p:cNvPr>
          <p:cNvSpPr>
            <a:spLocks noGrp="1"/>
          </p:cNvSpPr>
          <p:nvPr>
            <p:ph type="sldNum" sz="quarter" idx="12"/>
          </p:nvPr>
        </p:nvSpPr>
        <p:spPr/>
        <p:txBody>
          <a:bodyPr/>
          <a:lstStyle/>
          <a:p>
            <a:fld id="{0BC2AB5B-3E25-452A-AB8A-34DFAC903C03}" type="slidenum">
              <a:rPr lang="en-US" smtClean="0"/>
              <a:t>30</a:t>
            </a:fld>
            <a:endParaRPr lang="en-US"/>
          </a:p>
        </p:txBody>
      </p:sp>
    </p:spTree>
    <p:extLst>
      <p:ext uri="{BB962C8B-B14F-4D97-AF65-F5344CB8AC3E}">
        <p14:creationId xmlns:p14="http://schemas.microsoft.com/office/powerpoint/2010/main" val="1280010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D316F8-A719-4C0E-BFD8-4A2932A424D4}"/>
              </a:ext>
            </a:extLst>
          </p:cNvPr>
          <p:cNvSpPr>
            <a:spLocks noGrp="1"/>
          </p:cNvSpPr>
          <p:nvPr>
            <p:ph idx="1"/>
          </p:nvPr>
        </p:nvSpPr>
        <p:spPr>
          <a:xfrm>
            <a:off x="838200" y="989704"/>
            <a:ext cx="10515600" cy="4528969"/>
          </a:xfrm>
          <a:gradFill>
            <a:gsLst>
              <a:gs pos="83000">
                <a:schemeClr val="tx2">
                  <a:lumMod val="20000"/>
                  <a:lumOff val="80000"/>
                </a:schemeClr>
              </a:gs>
              <a:gs pos="100000">
                <a:schemeClr val="accent1">
                  <a:lumMod val="45000"/>
                  <a:lumOff val="55000"/>
                </a:schemeClr>
              </a:gs>
              <a:gs pos="97000">
                <a:schemeClr val="accent1">
                  <a:lumMod val="45000"/>
                  <a:lumOff val="55000"/>
                </a:schemeClr>
              </a:gs>
            </a:gsLst>
            <a:lin ang="0" scaled="0"/>
          </a:gradFill>
        </p:spPr>
        <p:txBody>
          <a:bodyPr>
            <a:normAutofit lnSpcReduction="10000"/>
          </a:bodyPr>
          <a:lstStyle/>
          <a:p>
            <a:pPr marL="0" marR="0" algn="just" rtl="1"/>
            <a:r>
              <a:rPr lang="ar-SA"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مرحله سوم:</a:t>
            </a:r>
            <a:endParaRPr lang="en-US"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در این فاز اعضاء تیم جراحی ضمن ثبت اقدامات ذیل نسبت به انتقال بیمار به ریکاوری مبادرت می نمایند.</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1. تأیید اقدام جراحی انجام شده بر روی بیمار بصورت کاملاً دقیق.</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2. شمارش لوازم جراحی،گاز،لنگاز و سر سوزن</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های مورد استفاده در حین جراحی (در صورت وجود هر گونه ابهامی در صحت شمارش ابزار و... بکار رفته حین جراحی ضروری است تمهیدات کنترلی از جمله رادیوگرافی کنترل انجام شود.)</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3. بر چسب گذاری صحیح نمونه اخذ شده حین جراحی توسط پرستار سیرکولار</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4. گزارش کتبی هر گونه خرابی در دستگاه</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ها و تجهیزات مورد استفاده در اتاق عمل به مسئولین ذیربط. </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Date Placeholder 3">
            <a:extLst>
              <a:ext uri="{FF2B5EF4-FFF2-40B4-BE49-F238E27FC236}">
                <a16:creationId xmlns:a16="http://schemas.microsoft.com/office/drawing/2014/main" xmlns="" id="{DF32F737-9C10-4E23-AE34-DC79E25BDE2B}"/>
              </a:ext>
            </a:extLst>
          </p:cNvPr>
          <p:cNvSpPr>
            <a:spLocks noGrp="1"/>
          </p:cNvSpPr>
          <p:nvPr>
            <p:ph type="dt" sz="half" idx="10"/>
          </p:nvPr>
        </p:nvSpPr>
        <p:spPr/>
        <p:txBody>
          <a:bodyPr/>
          <a:lstStyle/>
          <a:p>
            <a:fld id="{2DB99D92-2FCE-436B-B8F3-83C2195FE8FF}"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F02262F7-DA1F-4FE7-B0FF-F676399EB618}"/>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FCFCC08B-686E-46B9-84B7-7456094DCFE6}"/>
              </a:ext>
            </a:extLst>
          </p:cNvPr>
          <p:cNvSpPr>
            <a:spLocks noGrp="1"/>
          </p:cNvSpPr>
          <p:nvPr>
            <p:ph type="sldNum" sz="quarter" idx="12"/>
          </p:nvPr>
        </p:nvSpPr>
        <p:spPr/>
        <p:txBody>
          <a:bodyPr/>
          <a:lstStyle/>
          <a:p>
            <a:fld id="{0BC2AB5B-3E25-452A-AB8A-34DFAC903C03}" type="slidenum">
              <a:rPr lang="en-US" smtClean="0"/>
              <a:t>31</a:t>
            </a:fld>
            <a:endParaRPr lang="en-US"/>
          </a:p>
        </p:txBody>
      </p:sp>
    </p:spTree>
    <p:extLst>
      <p:ext uri="{BB962C8B-B14F-4D97-AF65-F5344CB8AC3E}">
        <p14:creationId xmlns:p14="http://schemas.microsoft.com/office/powerpoint/2010/main" val="91167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14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36A6F44-816C-48D1-B0A0-88B9BBCB45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6" y="104774"/>
            <a:ext cx="11544300" cy="6753225"/>
          </a:xfrm>
        </p:spPr>
      </p:pic>
      <p:sp>
        <p:nvSpPr>
          <p:cNvPr id="6" name="Date Placeholder 5">
            <a:extLst>
              <a:ext uri="{FF2B5EF4-FFF2-40B4-BE49-F238E27FC236}">
                <a16:creationId xmlns:a16="http://schemas.microsoft.com/office/drawing/2014/main" xmlns="" id="{17C7166E-2C95-4F86-9AC7-249D1063A4B8}"/>
              </a:ext>
            </a:extLst>
          </p:cNvPr>
          <p:cNvSpPr>
            <a:spLocks noGrp="1"/>
          </p:cNvSpPr>
          <p:nvPr>
            <p:ph type="dt" sz="half" idx="10"/>
          </p:nvPr>
        </p:nvSpPr>
        <p:spPr/>
        <p:txBody>
          <a:bodyPr/>
          <a:lstStyle/>
          <a:p>
            <a:fld id="{DFFD12D4-2DDE-452D-82F2-3ADD9F658E16}" type="datetime2">
              <a:rPr lang="en-US" smtClean="0"/>
              <a:t>Saturday, September 30, 2023</a:t>
            </a:fld>
            <a:endParaRPr lang="en-US"/>
          </a:p>
        </p:txBody>
      </p:sp>
      <p:sp>
        <p:nvSpPr>
          <p:cNvPr id="7" name="Footer Placeholder 6">
            <a:extLst>
              <a:ext uri="{FF2B5EF4-FFF2-40B4-BE49-F238E27FC236}">
                <a16:creationId xmlns:a16="http://schemas.microsoft.com/office/drawing/2014/main" xmlns="" id="{E6FD5CFD-57A7-4883-9730-EB8C861505DA}"/>
              </a:ext>
            </a:extLst>
          </p:cNvPr>
          <p:cNvSpPr>
            <a:spLocks noGrp="1"/>
          </p:cNvSpPr>
          <p:nvPr>
            <p:ph type="ftr" sz="quarter" idx="11"/>
          </p:nvPr>
        </p:nvSpPr>
        <p:spPr/>
        <p:txBody>
          <a:bodyPr/>
          <a:lstStyle/>
          <a:p>
            <a:r>
              <a:rPr lang="en-US"/>
              <a:t>Dr.Nasrin Galehdar</a:t>
            </a:r>
          </a:p>
        </p:txBody>
      </p:sp>
      <p:sp>
        <p:nvSpPr>
          <p:cNvPr id="8" name="Slide Number Placeholder 7">
            <a:extLst>
              <a:ext uri="{FF2B5EF4-FFF2-40B4-BE49-F238E27FC236}">
                <a16:creationId xmlns:a16="http://schemas.microsoft.com/office/drawing/2014/main" xmlns="" id="{8BFDB56A-DA75-44C3-9A9B-08C4A2C7E6DB}"/>
              </a:ext>
            </a:extLst>
          </p:cNvPr>
          <p:cNvSpPr>
            <a:spLocks noGrp="1"/>
          </p:cNvSpPr>
          <p:nvPr>
            <p:ph type="sldNum" sz="quarter" idx="12"/>
          </p:nvPr>
        </p:nvSpPr>
        <p:spPr/>
        <p:txBody>
          <a:bodyPr/>
          <a:lstStyle/>
          <a:p>
            <a:fld id="{0BC2AB5B-3E25-452A-AB8A-34DFAC903C03}" type="slidenum">
              <a:rPr lang="en-US" smtClean="0"/>
              <a:t>32</a:t>
            </a:fld>
            <a:endParaRPr lang="en-US"/>
          </a:p>
        </p:txBody>
      </p:sp>
    </p:spTree>
    <p:extLst>
      <p:ext uri="{BB962C8B-B14F-4D97-AF65-F5344CB8AC3E}">
        <p14:creationId xmlns:p14="http://schemas.microsoft.com/office/powerpoint/2010/main" val="991836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E5D2E-5503-451B-AFB7-33C077482184}"/>
              </a:ext>
            </a:extLst>
          </p:cNvPr>
          <p:cNvSpPr>
            <a:spLocks noGrp="1"/>
          </p:cNvSpPr>
          <p:nvPr>
            <p:ph type="title"/>
          </p:nvPr>
        </p:nvSpPr>
        <p:spPr>
          <a:xfrm>
            <a:off x="838200" y="200025"/>
            <a:ext cx="10515600" cy="1066801"/>
          </a:xfr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a:bodyPr>
          <a:lstStyle/>
          <a:p>
            <a:pPr algn="ctr" rtl="1"/>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عمل جراحی بر روی بیمار صحیح و موضع صحیح</a:t>
            </a:r>
            <a:endParaRPr lang="en-US" sz="3200" dirty="0"/>
          </a:p>
        </p:txBody>
      </p:sp>
      <p:sp>
        <p:nvSpPr>
          <p:cNvPr id="5" name="Date Placeholder 4">
            <a:extLst>
              <a:ext uri="{FF2B5EF4-FFF2-40B4-BE49-F238E27FC236}">
                <a16:creationId xmlns:a16="http://schemas.microsoft.com/office/drawing/2014/main" xmlns="" id="{EAA89FAA-D88F-46D4-BBBE-07717039F23A}"/>
              </a:ext>
            </a:extLst>
          </p:cNvPr>
          <p:cNvSpPr>
            <a:spLocks noGrp="1"/>
          </p:cNvSpPr>
          <p:nvPr>
            <p:ph type="dt" sz="half" idx="10"/>
          </p:nvPr>
        </p:nvSpPr>
        <p:spPr/>
        <p:txBody>
          <a:bodyPr/>
          <a:lstStyle/>
          <a:p>
            <a:fld id="{14BB99DE-58D7-4522-A1E2-62259DFED270}" type="datetime2">
              <a:rPr lang="en-US" smtClean="0"/>
              <a:t>Saturday, September 30, 2023</a:t>
            </a:fld>
            <a:endParaRPr lang="en-US"/>
          </a:p>
        </p:txBody>
      </p:sp>
      <p:sp>
        <p:nvSpPr>
          <p:cNvPr id="6" name="Footer Placeholder 5">
            <a:extLst>
              <a:ext uri="{FF2B5EF4-FFF2-40B4-BE49-F238E27FC236}">
                <a16:creationId xmlns:a16="http://schemas.microsoft.com/office/drawing/2014/main" xmlns="" id="{37A68BD2-60DF-4032-A150-218107D5754D}"/>
              </a:ext>
            </a:extLst>
          </p:cNvPr>
          <p:cNvSpPr>
            <a:spLocks noGrp="1"/>
          </p:cNvSpPr>
          <p:nvPr>
            <p:ph type="ftr" sz="quarter" idx="11"/>
          </p:nvPr>
        </p:nvSpPr>
        <p:spPr/>
        <p:txBody>
          <a:bodyPr/>
          <a:lstStyle/>
          <a:p>
            <a:r>
              <a:rPr lang="en-US"/>
              <a:t>Dr.Nasrin Galehdar</a:t>
            </a:r>
          </a:p>
        </p:txBody>
      </p:sp>
      <p:sp>
        <p:nvSpPr>
          <p:cNvPr id="7" name="Slide Number Placeholder 6">
            <a:extLst>
              <a:ext uri="{FF2B5EF4-FFF2-40B4-BE49-F238E27FC236}">
                <a16:creationId xmlns:a16="http://schemas.microsoft.com/office/drawing/2014/main" xmlns="" id="{C9F3934E-ACD5-498B-A61E-EE4788F96B85}"/>
              </a:ext>
            </a:extLst>
          </p:cNvPr>
          <p:cNvSpPr>
            <a:spLocks noGrp="1"/>
          </p:cNvSpPr>
          <p:nvPr>
            <p:ph type="sldNum" sz="quarter" idx="12"/>
          </p:nvPr>
        </p:nvSpPr>
        <p:spPr/>
        <p:txBody>
          <a:bodyPr/>
          <a:lstStyle/>
          <a:p>
            <a:fld id="{0BC2AB5B-3E25-452A-AB8A-34DFAC903C03}" type="slidenum">
              <a:rPr lang="en-US" smtClean="0"/>
              <a:t>33</a:t>
            </a:fld>
            <a:endParaRPr lang="en-US"/>
          </a:p>
        </p:txBody>
      </p:sp>
      <p:sp>
        <p:nvSpPr>
          <p:cNvPr id="8" name="Content Placeholder 7">
            <a:extLst>
              <a:ext uri="{FF2B5EF4-FFF2-40B4-BE49-F238E27FC236}">
                <a16:creationId xmlns:a16="http://schemas.microsoft.com/office/drawing/2014/main" xmlns="" id="{1F333E53-7292-40B8-9893-68EFEA15CCB0}"/>
              </a:ext>
            </a:extLst>
          </p:cNvPr>
          <p:cNvSpPr>
            <a:spLocks noGrp="1"/>
          </p:cNvSpPr>
          <p:nvPr>
            <p:ph idx="1"/>
          </p:nvPr>
        </p:nvSpPr>
        <p:spPr>
          <a:xfrm>
            <a:off x="657224" y="1479552"/>
            <a:ext cx="10963275" cy="4664073"/>
          </a:xfrm>
          <a:solidFill>
            <a:schemeClr val="bg1"/>
          </a:solidFill>
        </p:spPr>
        <p:txBody>
          <a:bodyPr>
            <a:noAutofit/>
          </a:bodyPr>
          <a:lstStyle/>
          <a:p>
            <a:pPr algn="just" rtl="1" fontAlgn="ctr"/>
            <a:r>
              <a:rPr lang="fa-IR" b="1" i="0" dirty="0">
                <a:solidFill>
                  <a:srgbClr val="000000"/>
                </a:solidFill>
                <a:effectLst/>
                <a:latin typeface="Vazirmatn"/>
                <a:cs typeface="B Nazanin" panose="00000400000000000000" pitchFamily="2" charset="-78"/>
              </a:rPr>
              <a:t>فرآیند سه گامه تکمیلی به منظور تضمين بيمار صحيح ، موضع و پروسیجر صحیح </a:t>
            </a:r>
            <a:endParaRPr lang="en-US" b="1" i="0" dirty="0">
              <a:solidFill>
                <a:srgbClr val="000000"/>
              </a:solidFill>
              <a:effectLst/>
              <a:latin typeface="Vazirmatn"/>
              <a:cs typeface="B Nazanin" panose="00000400000000000000" pitchFamily="2" charset="-78"/>
            </a:endParaRPr>
          </a:p>
          <a:p>
            <a:pPr marL="0" indent="0" algn="just" rtl="1" fontAlgn="ctr">
              <a:buNone/>
            </a:pPr>
            <a:r>
              <a:rPr lang="fa-IR" b="0" i="0" dirty="0">
                <a:solidFill>
                  <a:srgbClr val="000000"/>
                </a:solidFill>
                <a:effectLst/>
                <a:latin typeface="Vazirmatn"/>
                <a:cs typeface="B Nazanin" panose="00000400000000000000" pitchFamily="2" charset="-78"/>
              </a:rPr>
              <a:t>گام 1. تأیید بیمار موضع و پروسیجر صحیح در تمامی مراحل از زمان اخذ تصمیم به عمل بیمار تا هنگام انجام جراحی:</a:t>
            </a:r>
          </a:p>
          <a:p>
            <a:pPr marL="0" indent="0" algn="just" rtl="1" fontAlgn="ctr">
              <a:buNone/>
            </a:pPr>
            <a:r>
              <a:rPr lang="fa-IR" b="0" i="0" dirty="0">
                <a:solidFill>
                  <a:srgbClr val="000000"/>
                </a:solidFill>
                <a:effectLst/>
                <a:latin typeface="Vazirmatn"/>
                <a:cs typeface="B Nazanin" panose="00000400000000000000" pitchFamily="2" charset="-78"/>
              </a:rPr>
              <a:t> - در هنگام برنامه ریزی و زمان بندی عمل جراحی </a:t>
            </a:r>
          </a:p>
          <a:p>
            <a:pPr algn="just" rtl="1" fontAlgn="ctr">
              <a:buFontTx/>
              <a:buChar char="-"/>
            </a:pPr>
            <a:r>
              <a:rPr lang="fa-IR" b="0" i="0" dirty="0">
                <a:solidFill>
                  <a:srgbClr val="000000"/>
                </a:solidFill>
                <a:effectLst/>
                <a:latin typeface="Vazirmatn"/>
                <a:cs typeface="B Nazanin" panose="00000400000000000000" pitchFamily="2" charset="-78"/>
              </a:rPr>
              <a:t>در هنگام پذیرش یا ورود به اتاق عمل </a:t>
            </a:r>
          </a:p>
          <a:p>
            <a:pPr algn="just" rtl="1" fontAlgn="ctr">
              <a:buFontTx/>
              <a:buChar char="-"/>
            </a:pPr>
            <a:r>
              <a:rPr lang="fa-IR" b="0" i="0" dirty="0">
                <a:solidFill>
                  <a:srgbClr val="000000"/>
                </a:solidFill>
                <a:effectLst/>
                <a:latin typeface="Vazirmatn"/>
                <a:cs typeface="B Nazanin" panose="00000400000000000000" pitchFamily="2" charset="-78"/>
              </a:rPr>
              <a:t>در هر زمان که مسئولیت مراقبت از بیمار به فرد دیگری منتقل شد. </a:t>
            </a:r>
          </a:p>
          <a:p>
            <a:pPr algn="just" rtl="1" fontAlgn="ctr">
              <a:buFontTx/>
              <a:buChar char="-"/>
            </a:pPr>
            <a:r>
              <a:rPr lang="fa-IR" b="0" i="0" dirty="0">
                <a:solidFill>
                  <a:srgbClr val="000000"/>
                </a:solidFill>
                <a:effectLst/>
                <a:latin typeface="Vazirmatn"/>
                <a:cs typeface="B Nazanin" panose="00000400000000000000" pitchFamily="2" charset="-78"/>
              </a:rPr>
              <a:t>قبل از ورود بیمار به اتاق عمل</a:t>
            </a:r>
          </a:p>
          <a:p>
            <a:pPr marL="0" indent="0" algn="just" rtl="1" fontAlgn="ctr">
              <a:buNone/>
            </a:pPr>
            <a:r>
              <a:rPr lang="fa-IR" b="0" i="0" dirty="0">
                <a:solidFill>
                  <a:srgbClr val="000000"/>
                </a:solidFill>
                <a:effectLst/>
                <a:latin typeface="Vazirmatn"/>
                <a:cs typeface="B Nazanin" panose="00000400000000000000" pitchFamily="2" charset="-78"/>
              </a:rPr>
              <a:t> این گام بایستی با مشارکت بیمار بیدار و آگاه و کلیه اعضای تیم درمانی و از طریق شناسایی و علامت گذاری بیمار و در طی اخذ رضایت آگاهانه، از وی و تأیید موضع، طرف بدن و پروسیجر با بررسی و کنترل پرونده و کلیشه های رادیوگرافی بیمار به صورت فعال انجام شود.</a:t>
            </a:r>
          </a:p>
        </p:txBody>
      </p:sp>
    </p:spTree>
    <p:extLst>
      <p:ext uri="{BB962C8B-B14F-4D97-AF65-F5344CB8AC3E}">
        <p14:creationId xmlns:p14="http://schemas.microsoft.com/office/powerpoint/2010/main" val="1391252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7B0EC5-8A0B-4925-B14D-B1E895BA8A35}"/>
              </a:ext>
            </a:extLst>
          </p:cNvPr>
          <p:cNvSpPr>
            <a:spLocks noGrp="1"/>
          </p:cNvSpPr>
          <p:nvPr>
            <p:ph idx="1"/>
          </p:nvPr>
        </p:nvSpPr>
        <p:spPr>
          <a:xfrm>
            <a:off x="573933" y="1585609"/>
            <a:ext cx="11225718" cy="4907266"/>
          </a:xfrm>
          <a:solidFill>
            <a:schemeClr val="bg1"/>
          </a:solidFill>
        </p:spPr>
        <p:txBody>
          <a:bodyPr>
            <a:noAutofit/>
          </a:bodyPr>
          <a:lstStyle/>
          <a:p>
            <a:pPr marL="0" indent="0" algn="just" rtl="1">
              <a:lnSpc>
                <a:spcPct val="100000"/>
              </a:lnSpc>
              <a:buNone/>
            </a:pPr>
            <a:r>
              <a:rPr lang="fa-IR" sz="2400" dirty="0">
                <a:solidFill>
                  <a:srgbClr val="000000"/>
                </a:solidFill>
                <a:latin typeface="Vazirmatn"/>
                <a:cs typeface="B Nazanin" panose="00000400000000000000" pitchFamily="2" charset="-78"/>
              </a:rPr>
              <a:t>گ</a:t>
            </a:r>
            <a:r>
              <a:rPr lang="fa-IR" sz="2400" b="0" i="0" dirty="0">
                <a:solidFill>
                  <a:srgbClr val="000000"/>
                </a:solidFill>
                <a:effectLst/>
                <a:latin typeface="Vazirmatn"/>
                <a:cs typeface="B Nazanin" panose="00000400000000000000" pitchFamily="2" charset="-78"/>
              </a:rPr>
              <a:t>ام 2. علامت گذاری موضع عمل:</a:t>
            </a:r>
          </a:p>
          <a:p>
            <a:pPr marL="0" indent="0" algn="just" rtl="1">
              <a:lnSpc>
                <a:spcPct val="150000"/>
              </a:lnSpc>
              <a:buNone/>
            </a:pPr>
            <a:r>
              <a:rPr lang="fa-IR" sz="2400" b="0" i="0" dirty="0">
                <a:solidFill>
                  <a:srgbClr val="000000"/>
                </a:solidFill>
                <a:effectLst/>
                <a:latin typeface="Vazirmatn"/>
                <a:cs typeface="B Nazanin" panose="00000400000000000000" pitchFamily="2" charset="-78"/>
              </a:rPr>
              <a:t> 1. موضع یا مواضع عمل بایستی علامت گذاری شود به ویژه در مورد ارگان های قرینه ی طرفی چند ساختاری نظیر(انگشتان دست و پا و دنده ها) و سطوح چندگانه (ستون مهره ها) علامت گذاری ساختارهای خط میانی بدن نظیر تيروئيديا ساختارهای منفرد نظیر طحال از مقررات محلی ارائه خدمت پیروی می نماید.</a:t>
            </a:r>
          </a:p>
          <a:p>
            <a:pPr marL="0" indent="0" algn="just" rtl="1">
              <a:lnSpc>
                <a:spcPct val="160000"/>
              </a:lnSpc>
              <a:buNone/>
            </a:pPr>
            <a:r>
              <a:rPr lang="fa-IR" sz="2400" b="0" i="0" dirty="0">
                <a:solidFill>
                  <a:srgbClr val="000000"/>
                </a:solidFill>
                <a:effectLst/>
                <a:latin typeface="Vazirmatn"/>
                <a:cs typeface="B Nazanin" panose="00000400000000000000" pitchFamily="2" charset="-78"/>
              </a:rPr>
              <a:t> 2. علامت گذاری بایستی بر روی یا در کنار و مجاورت موضع عمل باشد. </a:t>
            </a:r>
          </a:p>
          <a:p>
            <a:pPr marL="0" indent="0" algn="just" rtl="1">
              <a:lnSpc>
                <a:spcPct val="160000"/>
              </a:lnSpc>
              <a:buNone/>
            </a:pPr>
            <a:r>
              <a:rPr lang="fa-IR" sz="2400" dirty="0">
                <a:solidFill>
                  <a:srgbClr val="000000"/>
                </a:solidFill>
                <a:latin typeface="Vazirmatn"/>
                <a:cs typeface="B Nazanin" panose="00000400000000000000" pitchFamily="2" charset="-78"/>
              </a:rPr>
              <a:t>3. </a:t>
            </a:r>
            <a:r>
              <a:rPr lang="fa-IR" sz="2400" b="0" i="0" dirty="0">
                <a:solidFill>
                  <a:srgbClr val="000000"/>
                </a:solidFill>
                <a:effectLst/>
                <a:latin typeface="Vazirmatn"/>
                <a:cs typeface="B Nazanin" panose="00000400000000000000" pitchFamily="2" charset="-78"/>
              </a:rPr>
              <a:t>علامت گذاری بایستی کاملا واضح و مشهود و با استفاده از مارکر دائمی که در هنگام آماده سازی موضع عمل پاک نشود، صورت گیرد.</a:t>
            </a:r>
          </a:p>
          <a:p>
            <a:pPr marL="0" indent="0" algn="just" rtl="1">
              <a:lnSpc>
                <a:spcPct val="160000"/>
              </a:lnSpc>
              <a:buNone/>
            </a:pPr>
            <a:r>
              <a:rPr lang="fa-IR" sz="2400" dirty="0">
                <a:solidFill>
                  <a:srgbClr val="000000"/>
                </a:solidFill>
                <a:latin typeface="Vazirmatn"/>
                <a:cs typeface="B Nazanin" panose="00000400000000000000" pitchFamily="2" charset="-78"/>
              </a:rPr>
              <a:t>4. </a:t>
            </a:r>
            <a:r>
              <a:rPr lang="fa-IR" sz="2400" b="0" i="0" dirty="0">
                <a:solidFill>
                  <a:srgbClr val="000000"/>
                </a:solidFill>
                <a:effectLst/>
                <a:latin typeface="Vazirmatn"/>
              </a:rPr>
              <a:t>در هر مرکز درمانی برای علامت گذاری موضع عمل بایستی از یک روش منسجم استفاده شود.</a:t>
            </a:r>
            <a:endParaRPr lang="fa-IR" sz="2400" b="0" i="0" dirty="0">
              <a:solidFill>
                <a:srgbClr val="000000"/>
              </a:solidFill>
              <a:effectLst/>
              <a:latin typeface="Vazirmatn"/>
              <a:cs typeface="B Nazanin" panose="00000400000000000000" pitchFamily="2" charset="-78"/>
            </a:endParaRPr>
          </a:p>
        </p:txBody>
      </p:sp>
      <p:sp>
        <p:nvSpPr>
          <p:cNvPr id="4" name="Date Placeholder 3">
            <a:extLst>
              <a:ext uri="{FF2B5EF4-FFF2-40B4-BE49-F238E27FC236}">
                <a16:creationId xmlns:a16="http://schemas.microsoft.com/office/drawing/2014/main" xmlns="" id="{BC418F31-1CB3-4855-8FE9-2FD37EBAA231}"/>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54DB2F59-8A3E-48B1-8509-CD1247342233}"/>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676A33D7-A532-4266-9E41-ECACA54A72D2}"/>
              </a:ext>
            </a:extLst>
          </p:cNvPr>
          <p:cNvSpPr>
            <a:spLocks noGrp="1"/>
          </p:cNvSpPr>
          <p:nvPr>
            <p:ph type="sldNum" sz="quarter" idx="12"/>
          </p:nvPr>
        </p:nvSpPr>
        <p:spPr/>
        <p:txBody>
          <a:bodyPr/>
          <a:lstStyle/>
          <a:p>
            <a:fld id="{0BC2AB5B-3E25-452A-AB8A-34DFAC903C03}" type="slidenum">
              <a:rPr lang="en-US" smtClean="0"/>
              <a:t>34</a:t>
            </a:fld>
            <a:endParaRPr lang="en-US"/>
          </a:p>
        </p:txBody>
      </p:sp>
      <p:sp>
        <p:nvSpPr>
          <p:cNvPr id="8" name="Title 1">
            <a:extLst>
              <a:ext uri="{FF2B5EF4-FFF2-40B4-BE49-F238E27FC236}">
                <a16:creationId xmlns:a16="http://schemas.microsoft.com/office/drawing/2014/main" xmlns="" id="{45E508B4-9FCF-4606-A416-BF020EFEB928}"/>
              </a:ext>
            </a:extLst>
          </p:cNvPr>
          <p:cNvSpPr txBox="1">
            <a:spLocks/>
          </p:cNvSpPr>
          <p:nvPr/>
        </p:nvSpPr>
        <p:spPr>
          <a:xfrm>
            <a:off x="731196" y="365125"/>
            <a:ext cx="10515600" cy="1066801"/>
          </a:xfrm>
          <a:prstGeom prst="rect">
            <a:avLst/>
          </a:prstGeom>
          <a:ln w="6350" cap="flat" cmpd="sng" algn="ctr">
            <a:noFill/>
            <a:prstDash val="solid"/>
            <a:miter lim="800000"/>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rtl="1"/>
            <a:r>
              <a:rPr lang="fa-IR" sz="3200" b="1" dirty="0">
                <a:latin typeface="Times New Roman" panose="02020603050405020304" pitchFamily="18" charset="0"/>
                <a:ea typeface="Times New Roman" panose="02020603050405020304" pitchFamily="18" charset="0"/>
                <a:cs typeface="B Nazanin" panose="00000400000000000000" pitchFamily="2" charset="-78"/>
              </a:rPr>
              <a:t>عمل جراحی بر روی بیمار صحیح و موضع صحیح</a:t>
            </a:r>
            <a:endParaRPr lang="en-US" sz="3200" dirty="0"/>
          </a:p>
        </p:txBody>
      </p:sp>
    </p:spTree>
    <p:extLst>
      <p:ext uri="{BB962C8B-B14F-4D97-AF65-F5344CB8AC3E}">
        <p14:creationId xmlns:p14="http://schemas.microsoft.com/office/powerpoint/2010/main" val="604514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33120-7231-401F-8892-F82B84734B90}"/>
              </a:ext>
            </a:extLst>
          </p:cNvPr>
          <p:cNvSpPr>
            <a:spLocks noGrp="1"/>
          </p:cNvSpPr>
          <p:nvPr>
            <p:ph type="title"/>
          </p:nvPr>
        </p:nvSpPr>
        <p:spPr>
          <a:xfrm>
            <a:off x="161365" y="136524"/>
            <a:ext cx="11854927" cy="2600325"/>
          </a:xfr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Autofit/>
          </a:bodyPr>
          <a:lstStyle/>
          <a:p>
            <a:pPr algn="just" rtl="1"/>
            <a:r>
              <a:rPr lang="fa-IR" sz="2400" b="0" i="0" dirty="0">
                <a:solidFill>
                  <a:srgbClr val="000000"/>
                </a:solidFill>
                <a:effectLst/>
                <a:latin typeface="Vazirmatn"/>
                <a:cs typeface="B Nazanin" panose="00000400000000000000" pitchFamily="2" charset="-78"/>
              </a:rPr>
              <a:t>5- علامت گذاری موضع عمل بایستی توسط جراح که عمل جراحی را انجام می دهند صورت پذیرد، به منظور عملیاتی نمودن این وظیفه جراح فقط در صورتی می تواند علامت گذاری موضع عمل را به فرد دیگری تفویض نماید که آن فرد در تمام مدت جراحی به ویژه در هنگام انسزیون در اتاق عمل حضور داشته باشد. </a:t>
            </a:r>
            <a:br>
              <a:rPr lang="fa-IR" sz="2400" b="0" i="0" dirty="0">
                <a:solidFill>
                  <a:srgbClr val="000000"/>
                </a:solidFill>
                <a:effectLst/>
                <a:latin typeface="Vazirmatn"/>
                <a:cs typeface="B Nazanin" panose="00000400000000000000" pitchFamily="2" charset="-78"/>
              </a:rPr>
            </a:br>
            <a:r>
              <a:rPr lang="fa-IR" sz="2400" b="0" i="0" dirty="0">
                <a:solidFill>
                  <a:srgbClr val="000000"/>
                </a:solidFill>
                <a:effectLst/>
                <a:latin typeface="Vazirmatn"/>
                <a:cs typeface="B Nazanin" panose="00000400000000000000" pitchFamily="2" charset="-78"/>
              </a:rPr>
              <a:t>6- به لحاظ اهمیت مشارکت فعال بیمار بایستی علامت گذاری موضع عمل تا حد امکان در زمان هوشیاری و بیداری بیمار انجام شود</a:t>
            </a:r>
            <a:endParaRPr lang="en-US" sz="2400"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640BD2EE-F71C-4862-8BEF-6C3DD4F097EF}"/>
              </a:ext>
            </a:extLst>
          </p:cNvPr>
          <p:cNvSpPr>
            <a:spLocks noGrp="1"/>
          </p:cNvSpPr>
          <p:nvPr>
            <p:ph idx="1"/>
          </p:nvPr>
        </p:nvSpPr>
        <p:spPr>
          <a:xfrm>
            <a:off x="369651" y="3044413"/>
            <a:ext cx="11449455" cy="3677061"/>
          </a:xfr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Autofit/>
          </a:bodyPr>
          <a:lstStyle/>
          <a:p>
            <a:pPr marL="0" indent="0" algn="just" rtl="1">
              <a:buNone/>
            </a:pPr>
            <a:r>
              <a:rPr lang="fa-IR" sz="2400" b="0" i="0" dirty="0">
                <a:solidFill>
                  <a:srgbClr val="000000"/>
                </a:solidFill>
                <a:effectLst/>
                <a:latin typeface="Vazirmatn"/>
                <a:cs typeface="B Nazanin" panose="00000400000000000000" pitchFamily="2" charset="-78"/>
              </a:rPr>
              <a:t>گام 3 وقفه ی درنگ جراحی، وقفه ای کوتاه در فعالیت اتاق عمل قبل از برش پوست به منظور تأیید بیمار، پروسیجر و موضع عمل با انجام اقدامات ذیل است:</a:t>
            </a:r>
          </a:p>
          <a:p>
            <a:pPr marL="0" indent="0" algn="just" rtl="1">
              <a:buNone/>
            </a:pPr>
            <a:r>
              <a:rPr lang="fa-IR" sz="2400" b="0" i="0" dirty="0">
                <a:solidFill>
                  <a:srgbClr val="000000"/>
                </a:solidFill>
                <a:effectLst/>
                <a:latin typeface="Vazirmatn"/>
                <a:cs typeface="B Nazanin" panose="00000400000000000000" pitchFamily="2" charset="-78"/>
              </a:rPr>
              <a:t>1. در این زمان با حضور کلیه اعضای تیم جراحی بایستی از وضعیت مناسب بیمار برای جراحی و وجود هر گونه ایمپلنت یا تجهیزات خاص و رفع هر گونه دغدغه با عدم انسجامی اطمینان یافت و موارد را مستند نمود </a:t>
            </a:r>
          </a:p>
          <a:p>
            <a:pPr marL="0" indent="0" algn="just" rtl="1">
              <a:buNone/>
            </a:pPr>
            <a:r>
              <a:rPr lang="fa-IR" sz="2400" b="0" i="0" dirty="0">
                <a:solidFill>
                  <a:srgbClr val="000000"/>
                </a:solidFill>
                <a:effectLst/>
                <a:latin typeface="Vazirmatn"/>
                <a:cs typeface="B Nazanin" panose="00000400000000000000" pitchFamily="2" charset="-78"/>
              </a:rPr>
              <a:t>2. کسب اطمینان از وجود برگه رضایت آگاهانه از بیمار به زبان قابل درک به نحوی که بیمار از عوارض و موضع مشتمل بر سطح و طرف جراحی و هزینه عمل کاملاً آگاه شود.</a:t>
            </a:r>
          </a:p>
          <a:p>
            <a:pPr marL="0" indent="0" algn="just" rtl="1">
              <a:buNone/>
            </a:pPr>
            <a:endParaRPr lang="fa-IR" sz="2400" b="0" i="0" dirty="0">
              <a:solidFill>
                <a:srgbClr val="000000"/>
              </a:solidFill>
              <a:effectLst/>
              <a:latin typeface="Vazirmatn"/>
              <a:cs typeface="B Nazanin" panose="00000400000000000000" pitchFamily="2" charset="-78"/>
            </a:endParaRPr>
          </a:p>
          <a:p>
            <a:pPr marL="0" indent="0" algn="just" rtl="1">
              <a:buNone/>
            </a:pPr>
            <a:r>
              <a:rPr lang="fa-IR" sz="2400" b="1" i="0" dirty="0">
                <a:solidFill>
                  <a:srgbClr val="C00000"/>
                </a:solidFill>
                <a:effectLst/>
                <a:latin typeface="Vazirmatn"/>
                <a:cs typeface="B Nazanin" panose="00000400000000000000" pitchFamily="2" charset="-78"/>
              </a:rPr>
              <a:t> تبصره: در موارد اورژانس که احتمال مرگ یا قطع عضو می باشد. اخذ رضایت آگاهانه قابل تعویق است.</a:t>
            </a:r>
          </a:p>
        </p:txBody>
      </p:sp>
      <p:sp>
        <p:nvSpPr>
          <p:cNvPr id="4" name="Date Placeholder 3">
            <a:extLst>
              <a:ext uri="{FF2B5EF4-FFF2-40B4-BE49-F238E27FC236}">
                <a16:creationId xmlns:a16="http://schemas.microsoft.com/office/drawing/2014/main" xmlns="" id="{8BE5086D-579F-4C6F-B255-0BB2A4AE6EA0}"/>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71E1B7E7-16BE-4489-9F9F-D9525E91912A}"/>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8C935ED8-4E39-4916-9184-60EDF7073E60}"/>
              </a:ext>
            </a:extLst>
          </p:cNvPr>
          <p:cNvSpPr>
            <a:spLocks noGrp="1"/>
          </p:cNvSpPr>
          <p:nvPr>
            <p:ph type="sldNum" sz="quarter" idx="12"/>
          </p:nvPr>
        </p:nvSpPr>
        <p:spPr/>
        <p:txBody>
          <a:bodyPr/>
          <a:lstStyle/>
          <a:p>
            <a:endParaRPr lang="fa-IR" dirty="0"/>
          </a:p>
          <a:p>
            <a:fld id="{0BC2AB5B-3E25-452A-AB8A-34DFAC903C03}" type="slidenum">
              <a:rPr lang="en-US" smtClean="0"/>
              <a:t>35</a:t>
            </a:fld>
            <a:endParaRPr lang="en-US" dirty="0"/>
          </a:p>
        </p:txBody>
      </p:sp>
    </p:spTree>
    <p:extLst>
      <p:ext uri="{BB962C8B-B14F-4D97-AF65-F5344CB8AC3E}">
        <p14:creationId xmlns:p14="http://schemas.microsoft.com/office/powerpoint/2010/main" val="3643664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accent6"/>
            </a:gs>
            <a:gs pos="49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5D2A73-5290-4093-A816-C6CBAF316FA0}"/>
              </a:ext>
            </a:extLst>
          </p:cNvPr>
          <p:cNvSpPr>
            <a:spLocks noGrp="1"/>
          </p:cNvSpPr>
          <p:nvPr>
            <p:ph idx="1"/>
          </p:nvPr>
        </p:nvSpPr>
        <p:spPr>
          <a:xfrm>
            <a:off x="632297" y="739302"/>
            <a:ext cx="10947873" cy="5617048"/>
          </a:xfrm>
          <a:solidFill>
            <a:schemeClr val="accent6">
              <a:lumMod val="40000"/>
              <a:lumOff val="60000"/>
            </a:schemeClr>
          </a:solidFill>
        </p:spPr>
        <p:txBody>
          <a:bodyPr>
            <a:normAutofit/>
          </a:bodyPr>
          <a:lstStyle/>
          <a:p>
            <a:pPr marL="0" indent="0" algn="just" rtl="1">
              <a:buNone/>
            </a:pPr>
            <a:r>
              <a:rPr lang="fa-IR" b="0" i="0" dirty="0">
                <a:solidFill>
                  <a:srgbClr val="000000"/>
                </a:solidFill>
                <a:effectLst/>
                <a:latin typeface="Vazirmatn"/>
                <a:cs typeface="B Nazanin" panose="00000400000000000000" pitchFamily="2" charset="-78"/>
              </a:rPr>
              <a:t>3. اکیداً توصیه می شود که قبل از القاء بیهوشی یکی از اعضاء تیم شناسایی بیمار را به صورت فعال ضمن پرسش از بیمار به صورت کلامی و با استفاده از تطابق خود اظهاری بیمار با شناسه های مندرج بر روی دستبند شناسایی تأیید نماید برای این منظور علاوه بر نام و نام خانوادگی بیمار تابید با استفاده از شناسه الزامی دیگر ( تاریخ تولد به روز ماه و سال الزامی است. </a:t>
            </a:r>
          </a:p>
          <a:p>
            <a:pPr marL="0" indent="0" algn="just" rtl="1">
              <a:buNone/>
            </a:pPr>
            <a:r>
              <a:rPr lang="fa-IR" dirty="0">
                <a:solidFill>
                  <a:srgbClr val="000000"/>
                </a:solidFill>
                <a:latin typeface="Vazirmatn"/>
                <a:cs typeface="B Nazanin" panose="00000400000000000000" pitchFamily="2" charset="-78"/>
              </a:rPr>
              <a:t>الف. </a:t>
            </a:r>
            <a:r>
              <a:rPr lang="fa-IR" b="0" i="0" dirty="0">
                <a:solidFill>
                  <a:srgbClr val="000000"/>
                </a:solidFill>
                <a:effectLst/>
                <a:latin typeface="Vazirmatn"/>
                <a:cs typeface="B Nazanin" panose="00000400000000000000" pitchFamily="2" charset="-78"/>
              </a:rPr>
              <a:t>یکی از اعضای تیم با بیمار رضایت آگاهانه وی را تایید نماید و موضع و پروسیجر صحیح را نیز با بیمار تأیید کند پرستار .... و متخصص بیهوشی بایستی علامت گذاری موضع را کنترل نموده و آن را با مستندات پرونده بیمار تطبیق دهند. </a:t>
            </a:r>
            <a:br>
              <a:rPr lang="fa-IR" b="0" i="0" dirty="0">
                <a:solidFill>
                  <a:srgbClr val="000000"/>
                </a:solidFill>
                <a:effectLst/>
                <a:latin typeface="Vazirmatn"/>
                <a:cs typeface="B Nazanin" panose="00000400000000000000" pitchFamily="2" charset="-78"/>
              </a:rPr>
            </a:br>
            <a:r>
              <a:rPr lang="fa-IR" b="0" i="0" dirty="0">
                <a:solidFill>
                  <a:srgbClr val="000000"/>
                </a:solidFill>
                <a:effectLst/>
                <a:latin typeface="Vazirmatn"/>
                <a:cs typeface="B Nazanin" panose="00000400000000000000" pitchFamily="2" charset="-78"/>
              </a:rPr>
              <a:t/>
            </a:r>
            <a:br>
              <a:rPr lang="fa-IR" b="0" i="0" dirty="0">
                <a:solidFill>
                  <a:srgbClr val="000000"/>
                </a:solidFill>
                <a:effectLst/>
                <a:latin typeface="Vazirmatn"/>
                <a:cs typeface="B Nazanin" panose="00000400000000000000" pitchFamily="2" charset="-78"/>
              </a:rPr>
            </a:br>
            <a:r>
              <a:rPr lang="fa-IR" b="0" i="0" dirty="0">
                <a:solidFill>
                  <a:srgbClr val="000000"/>
                </a:solidFill>
                <a:effectLst/>
                <a:latin typeface="Vazirmatn"/>
                <a:cs typeface="B Nazanin" panose="00000400000000000000" pitchFamily="2" charset="-78"/>
              </a:rPr>
              <a:t>ب. به عنوان اقدام ایمنی نهایی تیم جراحی به صورت هم زمان و مستقل از یکدیگر بایستی بیمار موضع و پروسیجر صحیح را قبل از برش پوست برای جراحی تأیید نمایند. بدین منظور جراح با صدای بلند نام و نام خانوادگی بیمار نام عمل جراحی طرف و موضع جراحی را بیان و پرستار و متخصص بیهوشی باید صحت اطلاعات را تأیید نمایند. </a:t>
            </a:r>
          </a:p>
        </p:txBody>
      </p:sp>
      <p:sp>
        <p:nvSpPr>
          <p:cNvPr id="4" name="Date Placeholder 3">
            <a:extLst>
              <a:ext uri="{FF2B5EF4-FFF2-40B4-BE49-F238E27FC236}">
                <a16:creationId xmlns:a16="http://schemas.microsoft.com/office/drawing/2014/main" xmlns="" id="{692AE891-CAE3-4221-AE7C-1FFD7684FC59}"/>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65689D87-9A60-4D1B-AD18-4179FD94CBCC}"/>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FCFF7580-557A-4EC0-AF40-7279712CA3F9}"/>
              </a:ext>
            </a:extLst>
          </p:cNvPr>
          <p:cNvSpPr>
            <a:spLocks noGrp="1"/>
          </p:cNvSpPr>
          <p:nvPr>
            <p:ph type="sldNum" sz="quarter" idx="12"/>
          </p:nvPr>
        </p:nvSpPr>
        <p:spPr/>
        <p:txBody>
          <a:bodyPr/>
          <a:lstStyle/>
          <a:p>
            <a:fld id="{0BC2AB5B-3E25-452A-AB8A-34DFAC903C03}" type="slidenum">
              <a:rPr lang="en-US" smtClean="0"/>
              <a:t>36</a:t>
            </a:fld>
            <a:endParaRPr lang="en-US"/>
          </a:p>
        </p:txBody>
      </p:sp>
    </p:spTree>
    <p:extLst>
      <p:ext uri="{BB962C8B-B14F-4D97-AF65-F5344CB8AC3E}">
        <p14:creationId xmlns:p14="http://schemas.microsoft.com/office/powerpoint/2010/main" val="870264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445FE-07F9-4BE5-B3B4-AA52A77E8E49}"/>
              </a:ext>
            </a:extLst>
          </p:cNvPr>
          <p:cNvSpPr>
            <a:spLocks noGrp="1"/>
          </p:cNvSpPr>
          <p:nvPr>
            <p:ph type="title"/>
          </p:nvPr>
        </p:nvSpPr>
        <p:spPr>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1">
            <a:schemeClr val="accent2"/>
          </a:lnRef>
          <a:fillRef idx="2">
            <a:schemeClr val="accent2"/>
          </a:fillRef>
          <a:effectRef idx="1">
            <a:schemeClr val="accent2"/>
          </a:effectRef>
          <a:fontRef idx="minor">
            <a:schemeClr val="dk1"/>
          </a:fontRef>
        </p:style>
        <p:txBody>
          <a:bodyPr>
            <a:normAutofit/>
          </a:bodyPr>
          <a:lstStyle/>
          <a:p>
            <a:pPr algn="ctr" rtl="1"/>
            <a:r>
              <a:rPr lang="fa-IR" sz="2800" b="1" i="0" dirty="0">
                <a:solidFill>
                  <a:srgbClr val="000000"/>
                </a:solidFill>
                <a:effectLst/>
                <a:latin typeface="Vazirmatn"/>
                <a:cs typeface="B Nazanin" panose="00000400000000000000" pitchFamily="2" charset="-78"/>
              </a:rPr>
              <a:t>به منظور ایمنی بیهوشی توصیه اکید به انجام اقدامات ذیل می شود:</a:t>
            </a:r>
            <a:endParaRPr lang="en-US" sz="2800" b="1" dirty="0"/>
          </a:p>
        </p:txBody>
      </p:sp>
      <p:sp>
        <p:nvSpPr>
          <p:cNvPr id="3" name="Content Placeholder 2">
            <a:extLst>
              <a:ext uri="{FF2B5EF4-FFF2-40B4-BE49-F238E27FC236}">
                <a16:creationId xmlns:a16="http://schemas.microsoft.com/office/drawing/2014/main" xmlns="" id="{3A162908-5944-418B-8623-851015A3906A}"/>
              </a:ext>
            </a:extLst>
          </p:cNvPr>
          <p:cNvSpPr>
            <a:spLocks noGrp="1"/>
          </p:cNvSpPr>
          <p:nvPr>
            <p:ph idx="1"/>
          </p:nvPr>
        </p:nvSpPr>
        <p:spPr>
          <a:xfrm>
            <a:off x="838200" y="2056825"/>
            <a:ext cx="10515600" cy="4289797"/>
          </a:xfr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1">
            <a:schemeClr val="accent5"/>
          </a:lnRef>
          <a:fillRef idx="2">
            <a:schemeClr val="accent5"/>
          </a:fillRef>
          <a:effectRef idx="1">
            <a:schemeClr val="accent5"/>
          </a:effectRef>
          <a:fontRef idx="minor">
            <a:schemeClr val="dk1"/>
          </a:fontRef>
        </p:style>
        <p:txBody>
          <a:bodyPr>
            <a:normAutofit/>
          </a:bodyPr>
          <a:lstStyle/>
          <a:p>
            <a:pPr algn="just" rtl="1"/>
            <a:r>
              <a:rPr lang="fa-IR" sz="2800" b="0" i="0" dirty="0">
                <a:solidFill>
                  <a:srgbClr val="000000"/>
                </a:solidFill>
                <a:effectLst/>
                <a:latin typeface="Vazirmatn"/>
                <a:cs typeface="B Nazanin" panose="00000400000000000000" pitchFamily="2" charset="-78"/>
              </a:rPr>
              <a:t>اولین و مهم ترین جزء مراقبت قبل از بیهوشی حضور متخصص بیهوشی آموزش دیده و مجرب است. در موارد اورژانس انتخاب گزینه ی شروع بیهوشی در صورت عدم حضور موقت متخصص بیهوشی و با مسئولیت جراح متخصص بستگی به وضعیت و شرایط بیمار دارد.</a:t>
            </a:r>
          </a:p>
          <a:p>
            <a:pPr algn="just" rtl="1"/>
            <a:r>
              <a:rPr lang="fa-IR" b="0" i="0" dirty="0">
                <a:solidFill>
                  <a:srgbClr val="000000"/>
                </a:solidFill>
                <a:effectLst/>
                <a:latin typeface="Vazirmatn"/>
                <a:cs typeface="B Nazanin" panose="00000400000000000000" pitchFamily="2" charset="-78"/>
              </a:rPr>
              <a:t>برای کلیه ی بیماران تحت بیهوشی عمومی بایستی ذخیره ی اکسیژنی مناسب موجود باشد. اکسیژن یافتی و تهویه بایستی به صورت مستمر با استفاده از پالس اکسی متر با صدای قابل تنظیم پایش شود.</a:t>
            </a:r>
            <a:r>
              <a:rPr lang="fa-IR" b="1" dirty="0">
                <a:solidFill>
                  <a:srgbClr val="000000"/>
                </a:solidFill>
                <a:latin typeface="Vazirmatn"/>
                <a:cs typeface="B Nazanin" panose="00000400000000000000" pitchFamily="2" charset="-78"/>
              </a:rPr>
              <a:t> صدای پالس اکسی متر بایستی به حد کافی بلند باشد که در کل فضای اتاق عمل شنیده شود.</a:t>
            </a:r>
          </a:p>
          <a:p>
            <a:pPr algn="just" rtl="1"/>
            <a:r>
              <a:rPr lang="fa-IR" b="0" i="0" dirty="0">
                <a:solidFill>
                  <a:srgbClr val="000000"/>
                </a:solidFill>
                <a:effectLst/>
                <a:latin typeface="Vazirmatn"/>
                <a:cs typeface="B Nazanin" panose="00000400000000000000" pitchFamily="2" charset="-78"/>
              </a:rPr>
              <a:t>.</a:t>
            </a:r>
            <a:r>
              <a:rPr lang="fa-IR" b="1" i="0" dirty="0">
                <a:solidFill>
                  <a:srgbClr val="000000"/>
                </a:solidFill>
                <a:effectLst/>
                <a:latin typeface="Vazirmatn"/>
                <a:cs typeface="B Nazanin" panose="00000400000000000000" pitchFamily="2" charset="-78"/>
              </a:rPr>
              <a:t> </a:t>
            </a:r>
            <a:r>
              <a:rPr lang="fa-IR" b="0" i="0" dirty="0">
                <a:solidFill>
                  <a:srgbClr val="000000"/>
                </a:solidFill>
                <a:effectLst/>
                <a:latin typeface="Vazirmatn"/>
                <a:cs typeface="B Nazanin" panose="00000400000000000000" pitchFamily="2" charset="-78"/>
              </a:rPr>
              <a:t>در کودکان با بیهوشی های طولانی مدت یا پیچیده وسیله ی اندازه گیری درجه حرارت بایستی موجود و درجه حرارت به طور مستمر اندازه گیری شود</a:t>
            </a:r>
            <a:r>
              <a:rPr lang="fa-IR" b="0" i="0" dirty="0">
                <a:solidFill>
                  <a:srgbClr val="000000"/>
                </a:solidFill>
                <a:effectLst/>
                <a:latin typeface="Vazirmatn"/>
              </a:rPr>
              <a:t>.</a:t>
            </a:r>
            <a:r>
              <a:rPr lang="en-US" sz="2800" dirty="0">
                <a:cs typeface="B Nazanin" panose="00000400000000000000" pitchFamily="2" charset="-78"/>
              </a:rPr>
              <a:t/>
            </a:r>
            <a:br>
              <a:rPr lang="en-US" sz="2800" dirty="0">
                <a:cs typeface="B Nazanin" panose="00000400000000000000" pitchFamily="2" charset="-78"/>
              </a:rPr>
            </a:br>
            <a:endParaRPr lang="en-US" dirty="0">
              <a:cs typeface="B Nazanin" panose="00000400000000000000" pitchFamily="2" charset="-78"/>
            </a:endParaRPr>
          </a:p>
        </p:txBody>
      </p:sp>
      <p:sp>
        <p:nvSpPr>
          <p:cNvPr id="4" name="Date Placeholder 3">
            <a:extLst>
              <a:ext uri="{FF2B5EF4-FFF2-40B4-BE49-F238E27FC236}">
                <a16:creationId xmlns:a16="http://schemas.microsoft.com/office/drawing/2014/main" xmlns="" id="{93048750-9E74-4786-85F5-274C88C81A06}"/>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76245B7D-3875-43C9-8F1B-A57917A428DE}"/>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A989C70E-30F0-4E5B-BBB3-8C5698A65CB0}"/>
              </a:ext>
            </a:extLst>
          </p:cNvPr>
          <p:cNvSpPr>
            <a:spLocks noGrp="1"/>
          </p:cNvSpPr>
          <p:nvPr>
            <p:ph type="sldNum" sz="quarter" idx="12"/>
          </p:nvPr>
        </p:nvSpPr>
        <p:spPr/>
        <p:txBody>
          <a:bodyPr/>
          <a:lstStyle/>
          <a:p>
            <a:fld id="{0BC2AB5B-3E25-452A-AB8A-34DFAC903C03}" type="slidenum">
              <a:rPr lang="en-US" smtClean="0"/>
              <a:t>37</a:t>
            </a:fld>
            <a:endParaRPr lang="en-US"/>
          </a:p>
        </p:txBody>
      </p:sp>
    </p:spTree>
    <p:extLst>
      <p:ext uri="{BB962C8B-B14F-4D97-AF65-F5344CB8AC3E}">
        <p14:creationId xmlns:p14="http://schemas.microsoft.com/office/powerpoint/2010/main" val="142479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4A388-D674-4325-9A63-1135709D7E37}"/>
              </a:ext>
            </a:extLst>
          </p:cNvPr>
          <p:cNvSpPr>
            <a:spLocks noGrp="1"/>
          </p:cNvSpPr>
          <p:nvPr>
            <p:ph type="title"/>
          </p:nvPr>
        </p:nvSpPr>
        <p:spPr>
          <a:xfrm>
            <a:off x="838200" y="365125"/>
            <a:ext cx="10515600" cy="1958975"/>
          </a:xfrm>
        </p:spPr>
        <p:txBody>
          <a:bodyPr>
            <a:normAutofit/>
          </a:bodyPr>
          <a:lstStyle/>
          <a:p>
            <a:pPr marL="342900" indent="-342900" algn="r" rtl="1">
              <a:buFont typeface="Arial" panose="020B0604020202020204" pitchFamily="34" charset="0"/>
              <a:buChar char="•"/>
            </a:pPr>
            <a:r>
              <a:rPr lang="fa-IR" sz="2400" dirty="0">
                <a:solidFill>
                  <a:srgbClr val="000000"/>
                </a:solidFill>
                <a:latin typeface="Vazirmatn"/>
                <a:cs typeface="B Nazanin" panose="00000400000000000000" pitchFamily="2" charset="-78"/>
              </a:rPr>
              <a:t/>
            </a:r>
            <a:br>
              <a:rPr lang="fa-IR" sz="2400" dirty="0">
                <a:solidFill>
                  <a:srgbClr val="000000"/>
                </a:solidFill>
                <a:latin typeface="Vazirmatn"/>
                <a:cs typeface="B Nazanin" panose="00000400000000000000" pitchFamily="2" charset="-78"/>
              </a:rPr>
            </a:br>
            <a:endParaRPr lang="en-US" sz="2400" dirty="0">
              <a:solidFill>
                <a:srgbClr val="000000"/>
              </a:solidFill>
              <a:latin typeface="Vazirmatn"/>
              <a:cs typeface="B Nazanin" panose="00000400000000000000" pitchFamily="2" charset="-78"/>
            </a:endParaRPr>
          </a:p>
        </p:txBody>
      </p:sp>
      <p:sp>
        <p:nvSpPr>
          <p:cNvPr id="3" name="Content Placeholder 2">
            <a:extLst>
              <a:ext uri="{FF2B5EF4-FFF2-40B4-BE49-F238E27FC236}">
                <a16:creationId xmlns:a16="http://schemas.microsoft.com/office/drawing/2014/main" xmlns="" id="{CFACB4B0-432F-411C-B3C3-A14601DDBE17}"/>
              </a:ext>
            </a:extLst>
          </p:cNvPr>
          <p:cNvSpPr>
            <a:spLocks noGrp="1"/>
          </p:cNvSpPr>
          <p:nvPr>
            <p:ph idx="1"/>
          </p:nvPr>
        </p:nvSpPr>
        <p:spPr>
          <a:xfrm>
            <a:off x="838200" y="600075"/>
            <a:ext cx="10515600" cy="5576887"/>
          </a:xfrm>
          <a:ln w="76200">
            <a:solidFill>
              <a:schemeClr val="accent6">
                <a:lumMod val="75000"/>
              </a:schemeClr>
            </a:solidFill>
          </a:ln>
        </p:spPr>
        <p:txBody>
          <a:bodyPr>
            <a:normAutofit lnSpcReduction="10000"/>
          </a:bodyPr>
          <a:lstStyle/>
          <a:p>
            <a:pPr algn="just" rtl="1">
              <a:lnSpc>
                <a:spcPct val="150000"/>
              </a:lnSpc>
            </a:pPr>
            <a:r>
              <a:rPr lang="fa-IR" sz="2800" b="0" i="0" dirty="0">
                <a:solidFill>
                  <a:srgbClr val="000000"/>
                </a:solidFill>
                <a:effectLst/>
                <a:latin typeface="Vazirmatn"/>
                <a:cs typeface="B Nazanin" panose="00000400000000000000" pitchFamily="2" charset="-78"/>
              </a:rPr>
              <a:t>با سمع و مشاهده کفایت راه های هوایی و تهویه را در بیماران تحت بیهوشی عمومی به صورت مستمر پایش نمایید. در صورت بکارگیری تهویه مکانیکی از آلارم جداشدگی از دستگاه بایستی استفاده شود.</a:t>
            </a:r>
          </a:p>
          <a:p>
            <a:pPr algn="just" rtl="1">
              <a:lnSpc>
                <a:spcPct val="150000"/>
              </a:lnSpc>
            </a:pPr>
            <a:r>
              <a:rPr lang="fa-IR" sz="2800" dirty="0">
                <a:solidFill>
                  <a:srgbClr val="000000"/>
                </a:solidFill>
                <a:latin typeface="Vazirmatn"/>
                <a:cs typeface="B Nazanin" panose="00000400000000000000" pitchFamily="2" charset="-78"/>
              </a:rPr>
              <a:t>گردش خون بایستی به صورت مستمر با سمع و لمس ضربان قلب با نمایش تعداد ضربان قلب بر روی مانیتور قلبی یا پالس اکسی متری پایش شود.</a:t>
            </a:r>
            <a:endParaRPr lang="fa-IR" b="0" i="0" dirty="0">
              <a:solidFill>
                <a:srgbClr val="000000"/>
              </a:solidFill>
              <a:effectLst/>
              <a:latin typeface="Vazirmatn"/>
              <a:cs typeface="B Nazanin" panose="00000400000000000000" pitchFamily="2" charset="-78"/>
            </a:endParaRPr>
          </a:p>
          <a:p>
            <a:pPr algn="just" rtl="1">
              <a:lnSpc>
                <a:spcPct val="150000"/>
              </a:lnSpc>
            </a:pPr>
            <a:r>
              <a:rPr lang="fa-IR" b="0" i="0" dirty="0">
                <a:solidFill>
                  <a:srgbClr val="000000"/>
                </a:solidFill>
                <a:effectLst/>
                <a:latin typeface="Vazirmatn"/>
                <a:cs typeface="B Nazanin" panose="00000400000000000000" pitchFamily="2" charset="-78"/>
              </a:rPr>
              <a:t>فشارخون شریانی حداقل هر ۵ دقیقه با در فواصل زمانی کوتاه تر به نسبت وضعیت های بالینی بایستی اندازه گیری شود. </a:t>
            </a:r>
          </a:p>
          <a:p>
            <a:pPr algn="just" rtl="1">
              <a:lnSpc>
                <a:spcPct val="150000"/>
              </a:lnSpc>
            </a:pPr>
            <a:r>
              <a:rPr lang="fa-IR" b="0" i="0" dirty="0">
                <a:solidFill>
                  <a:srgbClr val="000000"/>
                </a:solidFill>
                <a:effectLst/>
                <a:latin typeface="Vazirmatn"/>
                <a:cs typeface="B Nazanin" panose="00000400000000000000" pitchFamily="2" charset="-78"/>
              </a:rPr>
              <a:t>با مشاهده بالینی سطح بیهوشی (میزان عدم هوشیاری) بایستی به طور منظم ارزیابی شود.</a:t>
            </a:r>
          </a:p>
          <a:p>
            <a:pPr marL="0" indent="0" algn="just" rtl="1">
              <a:buNone/>
            </a:pPr>
            <a:endParaRPr lang="en-US" dirty="0"/>
          </a:p>
        </p:txBody>
      </p:sp>
      <p:sp>
        <p:nvSpPr>
          <p:cNvPr id="4" name="Date Placeholder 3">
            <a:extLst>
              <a:ext uri="{FF2B5EF4-FFF2-40B4-BE49-F238E27FC236}">
                <a16:creationId xmlns:a16="http://schemas.microsoft.com/office/drawing/2014/main" xmlns="" id="{ACC2BC42-1ED4-483D-93B6-8DA716452750}"/>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73D63018-AF32-4443-A631-86EB2EE4F25F}"/>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D2519DDC-AC75-41DC-9E01-43C4005CCE5B}"/>
              </a:ext>
            </a:extLst>
          </p:cNvPr>
          <p:cNvSpPr>
            <a:spLocks noGrp="1"/>
          </p:cNvSpPr>
          <p:nvPr>
            <p:ph type="sldNum" sz="quarter" idx="12"/>
          </p:nvPr>
        </p:nvSpPr>
        <p:spPr/>
        <p:txBody>
          <a:bodyPr/>
          <a:lstStyle/>
          <a:p>
            <a:fld id="{0BC2AB5B-3E25-452A-AB8A-34DFAC903C03}" type="slidenum">
              <a:rPr lang="en-US" smtClean="0"/>
              <a:t>38</a:t>
            </a:fld>
            <a:endParaRPr lang="en-US"/>
          </a:p>
        </p:txBody>
      </p:sp>
    </p:spTree>
    <p:extLst>
      <p:ext uri="{BB962C8B-B14F-4D97-AF65-F5344CB8AC3E}">
        <p14:creationId xmlns:p14="http://schemas.microsoft.com/office/powerpoint/2010/main" val="1971697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F9FEA-2BC4-4581-BC06-FA7EDF776190}"/>
              </a:ext>
            </a:extLst>
          </p:cNvPr>
          <p:cNvSpPr>
            <a:spLocks noGrp="1"/>
          </p:cNvSpPr>
          <p:nvPr>
            <p:ph type="title"/>
          </p:nvPr>
        </p:nvSpPr>
        <p:spPr>
          <a:xfrm>
            <a:off x="760379" y="244745"/>
            <a:ext cx="10515600" cy="83502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a:bodyPr>
          <a:lstStyle/>
          <a:p>
            <a:pPr algn="ctr" rtl="1"/>
            <a:r>
              <a:rPr lang="fa-IR" b="1" i="0" dirty="0">
                <a:solidFill>
                  <a:srgbClr val="000000"/>
                </a:solidFill>
                <a:effectLst/>
                <a:latin typeface="Vazirmatn"/>
                <a:cs typeface="B Nazanin" panose="00000400000000000000" pitchFamily="2" charset="-78"/>
              </a:rPr>
              <a:t>همچنین موارد ذیل توصیه می شود:</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32013CD2-62AA-4C14-ABC9-8E351518B6CE}"/>
              </a:ext>
            </a:extLst>
          </p:cNvPr>
          <p:cNvSpPr>
            <a:spLocks noGrp="1"/>
          </p:cNvSpPr>
          <p:nvPr>
            <p:ph idx="1"/>
          </p:nvPr>
        </p:nvSpPr>
        <p:spPr>
          <a:xfrm>
            <a:off x="291830" y="1253330"/>
            <a:ext cx="11361905" cy="5103019"/>
          </a:xfrm>
        </p:spPr>
        <p:txBody>
          <a:bodyPr>
            <a:normAutofit lnSpcReduction="10000"/>
          </a:bodyPr>
          <a:lstStyle/>
          <a:p>
            <a:pPr algn="just" rtl="1">
              <a:lnSpc>
                <a:spcPct val="150000"/>
              </a:lnSpc>
            </a:pPr>
            <a:r>
              <a:rPr lang="fa-IR" sz="2400" b="1" i="0" dirty="0">
                <a:solidFill>
                  <a:srgbClr val="000000"/>
                </a:solidFill>
                <a:effectLst/>
                <a:latin typeface="Vazirmatn"/>
                <a:cs typeface="B Nazanin" panose="00000400000000000000" pitchFamily="2" charset="-78"/>
              </a:rPr>
              <a:t>غلظت اکسیژن دمی بایستی در کل بیهوشی با وسیله ای مجهز به آلارم غلظت پایین اکسیژن کنترل شود.</a:t>
            </a:r>
          </a:p>
          <a:p>
            <a:pPr algn="just" rtl="1">
              <a:lnSpc>
                <a:spcPct val="150000"/>
              </a:lnSpc>
            </a:pPr>
            <a:r>
              <a:rPr lang="fa-IR" sz="2400" b="1" i="0" dirty="0">
                <a:solidFill>
                  <a:srgbClr val="000000"/>
                </a:solidFill>
                <a:effectLst/>
                <a:latin typeface="Vazirmatn"/>
                <a:cs typeface="B Nazanin" panose="00000400000000000000" pitchFamily="2" charset="-78"/>
              </a:rPr>
              <a:t>برای اندازه گیری مستمر و نمایش موج و غلظت </a:t>
            </a:r>
            <a:r>
              <a:rPr lang="en-US" sz="2400" b="1" i="0" dirty="0">
                <a:solidFill>
                  <a:srgbClr val="000000"/>
                </a:solidFill>
                <a:effectLst/>
                <a:latin typeface="Vazirmatn"/>
                <a:cs typeface="B Nazanin" panose="00000400000000000000" pitchFamily="2" charset="-78"/>
              </a:rPr>
              <a:t>CO2 </a:t>
            </a:r>
            <a:r>
              <a:rPr lang="fa-IR" sz="2400" b="1" i="0" dirty="0">
                <a:solidFill>
                  <a:srgbClr val="000000"/>
                </a:solidFill>
                <a:effectLst/>
                <a:latin typeface="Vazirmatn"/>
                <a:cs typeface="B Nazanin" panose="00000400000000000000" pitchFamily="2" charset="-78"/>
              </a:rPr>
              <a:t>بازدمی (کاپنوگرافی) استفاده شود</a:t>
            </a:r>
            <a:r>
              <a:rPr lang="en-US" sz="2400" b="1" i="0" dirty="0">
                <a:solidFill>
                  <a:srgbClr val="000000"/>
                </a:solidFill>
                <a:effectLst/>
                <a:latin typeface="Vazirmatn"/>
                <a:cs typeface="B Nazanin" panose="00000400000000000000" pitchFamily="2" charset="-78"/>
              </a:rPr>
              <a:t>.</a:t>
            </a:r>
            <a:endParaRPr lang="fa-IR" sz="2400" b="1" i="0" dirty="0">
              <a:solidFill>
                <a:srgbClr val="000000"/>
              </a:solidFill>
              <a:effectLst/>
              <a:latin typeface="Vazirmatn"/>
              <a:cs typeface="B Nazanin" panose="00000400000000000000" pitchFamily="2" charset="-78"/>
            </a:endParaRPr>
          </a:p>
          <a:p>
            <a:pPr algn="just" rtl="1">
              <a:lnSpc>
                <a:spcPct val="150000"/>
              </a:lnSpc>
            </a:pPr>
            <a:r>
              <a:rPr lang="fa-IR" sz="2400" b="1" i="0" dirty="0">
                <a:solidFill>
                  <a:srgbClr val="000000"/>
                </a:solidFill>
                <a:effectLst/>
                <a:latin typeface="Vazirmatn"/>
                <a:cs typeface="B Nazanin" panose="00000400000000000000" pitchFamily="2" charset="-78"/>
              </a:rPr>
              <a:t>الكتروکادیوگراف برای پایش ریتم و میزان ضربان قلبی استفاده شود. </a:t>
            </a:r>
          </a:p>
          <a:p>
            <a:pPr algn="just" rtl="1">
              <a:lnSpc>
                <a:spcPct val="150000"/>
              </a:lnSpc>
            </a:pPr>
            <a:r>
              <a:rPr lang="fa-IR" sz="2400" b="1" i="0" dirty="0">
                <a:solidFill>
                  <a:srgbClr val="000000"/>
                </a:solidFill>
                <a:effectLst/>
                <a:latin typeface="Vazirmatn"/>
                <a:cs typeface="B Nazanin" panose="00000400000000000000" pitchFamily="2" charset="-78"/>
              </a:rPr>
              <a:t>دفیبریلاتور قلبی بایستی موجود باشد. </a:t>
            </a:r>
          </a:p>
          <a:p>
            <a:pPr algn="just" rtl="1">
              <a:lnSpc>
                <a:spcPct val="150000"/>
              </a:lnSpc>
            </a:pPr>
            <a:r>
              <a:rPr lang="fa-IR" sz="2400" b="1" i="0" dirty="0">
                <a:solidFill>
                  <a:srgbClr val="000000"/>
                </a:solidFill>
                <a:effectLst/>
                <a:latin typeface="Vazirmatn"/>
                <a:cs typeface="B Nazanin" panose="00000400000000000000" pitchFamily="2" charset="-78"/>
              </a:rPr>
              <a:t>درجه حرارت بدن بایستی به صورت منظم در بیماران مستعد خطر کنترل شود. </a:t>
            </a:r>
          </a:p>
          <a:p>
            <a:pPr algn="just" rtl="1">
              <a:lnSpc>
                <a:spcPct val="150000"/>
              </a:lnSpc>
            </a:pPr>
            <a:r>
              <a:rPr lang="fa-IR" sz="2400" b="1" i="0" dirty="0">
                <a:solidFill>
                  <a:srgbClr val="000000"/>
                </a:solidFill>
                <a:effectLst/>
                <a:latin typeface="Vazirmatn"/>
                <a:cs typeface="B Nazanin" panose="00000400000000000000" pitchFamily="2" charset="-78"/>
              </a:rPr>
              <a:t>اندازه گیری مستمر الکترونیک درجه حرارت (در صورت وجود) توصیه می شود. </a:t>
            </a:r>
          </a:p>
          <a:p>
            <a:pPr algn="just" rtl="1">
              <a:lnSpc>
                <a:spcPct val="150000"/>
              </a:lnSpc>
            </a:pPr>
            <a:r>
              <a:rPr lang="en-US" sz="2400" b="1" i="0" dirty="0">
                <a:solidFill>
                  <a:srgbClr val="000000"/>
                </a:solidFill>
                <a:effectLst/>
                <a:latin typeface="Vazirmatn"/>
                <a:cs typeface="B Nazanin" panose="00000400000000000000" pitchFamily="2" charset="-78"/>
              </a:rPr>
              <a:t> </a:t>
            </a:r>
            <a:r>
              <a:rPr lang="fa-IR" sz="2400" b="1" i="0" dirty="0">
                <a:solidFill>
                  <a:srgbClr val="000000"/>
                </a:solidFill>
                <a:effectLst/>
                <a:latin typeface="Vazirmatn"/>
                <a:cs typeface="B Nazanin" panose="00000400000000000000" pitchFamily="2" charset="-78"/>
              </a:rPr>
              <a:t>محرک اعصاب محیطی برای ارزیابی وضعیت پارالیز در صورت استفاده از داروهای بلوک کننده عصبی عضلانی بایستی استفاده شود. </a:t>
            </a:r>
            <a:endParaRPr lang="en-US" sz="2400" b="1" dirty="0">
              <a:cs typeface="B Nazanin" panose="00000400000000000000" pitchFamily="2" charset="-78"/>
            </a:endParaRPr>
          </a:p>
        </p:txBody>
      </p:sp>
      <p:sp>
        <p:nvSpPr>
          <p:cNvPr id="4" name="Date Placeholder 3">
            <a:extLst>
              <a:ext uri="{FF2B5EF4-FFF2-40B4-BE49-F238E27FC236}">
                <a16:creationId xmlns:a16="http://schemas.microsoft.com/office/drawing/2014/main" xmlns="" id="{419CBF63-1CA0-4726-92F3-3E6618D1BD5F}"/>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19A35953-CD64-4C6D-9A9E-7C0C6744D63E}"/>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0A7B9AA3-DABE-4474-B7F7-62D3BC2EC677}"/>
              </a:ext>
            </a:extLst>
          </p:cNvPr>
          <p:cNvSpPr>
            <a:spLocks noGrp="1"/>
          </p:cNvSpPr>
          <p:nvPr>
            <p:ph type="sldNum" sz="quarter" idx="12"/>
          </p:nvPr>
        </p:nvSpPr>
        <p:spPr/>
        <p:txBody>
          <a:bodyPr/>
          <a:lstStyle/>
          <a:p>
            <a:fld id="{0BC2AB5B-3E25-452A-AB8A-34DFAC903C03}" type="slidenum">
              <a:rPr lang="en-US" smtClean="0"/>
              <a:t>39</a:t>
            </a:fld>
            <a:endParaRPr lang="en-US"/>
          </a:p>
        </p:txBody>
      </p:sp>
    </p:spTree>
    <p:extLst>
      <p:ext uri="{BB962C8B-B14F-4D97-AF65-F5344CB8AC3E}">
        <p14:creationId xmlns:p14="http://schemas.microsoft.com/office/powerpoint/2010/main" val="254025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20A40B-EEF5-411C-A2B2-ACF21A9323C9}"/>
              </a:ext>
            </a:extLst>
          </p:cNvPr>
          <p:cNvSpPr>
            <a:spLocks noGrp="1"/>
          </p:cNvSpPr>
          <p:nvPr>
            <p:ph type="title"/>
          </p:nvPr>
        </p:nvSpPr>
        <p:spPr>
          <a:xfrm>
            <a:off x="838200" y="365125"/>
            <a:ext cx="10515600" cy="1087157"/>
          </a:xfrm>
          <a:solidFill>
            <a:schemeClr val="bg2"/>
          </a:solidFill>
        </p:spPr>
        <p:txBody>
          <a:bodyPr>
            <a:normAutofit/>
          </a:bodyPr>
          <a:lstStyle/>
          <a:p>
            <a:pPr algn="ctr" rtl="1"/>
            <a:r>
              <a:rPr lang="ar-SA" sz="3600" b="1" dirty="0">
                <a:effectLst/>
                <a:latin typeface="Times New Roman" panose="02020603050405020304" pitchFamily="18" charset="0"/>
                <a:ea typeface="Times New Roman" panose="02020603050405020304" pitchFamily="18" charset="0"/>
              </a:rPr>
              <a:t>فرم چک لیست جراحی ایمن</a:t>
            </a:r>
            <a:r>
              <a:rPr lang="en-US" sz="3600" b="1" dirty="0">
                <a:effectLst/>
                <a:latin typeface="Times New Roman" panose="02020603050405020304" pitchFamily="18" charset="0"/>
                <a:ea typeface="Times New Roman" panose="02020603050405020304" pitchFamily="18" charset="0"/>
              </a:rPr>
              <a:t/>
            </a:r>
            <a:br>
              <a:rPr lang="en-US" sz="3600" b="1" dirty="0">
                <a:effectLst/>
                <a:latin typeface="Times New Roman" panose="02020603050405020304" pitchFamily="18" charset="0"/>
                <a:ea typeface="Times New Roman" panose="02020603050405020304" pitchFamily="18" charset="0"/>
              </a:rPr>
            </a:br>
            <a:r>
              <a:rPr lang="ar-SA" sz="3600" dirty="0">
                <a:effectLst/>
                <a:latin typeface="Times New Roman" panose="02020603050405020304" pitchFamily="18" charset="0"/>
                <a:ea typeface="Times New Roman" panose="02020603050405020304" pitchFamily="18" charset="0"/>
              </a:rPr>
              <a:t>اقدامات قبل از برش پوست بیمار </a:t>
            </a:r>
            <a:r>
              <a:rPr lang="en-US" sz="3600" dirty="0">
                <a:effectLst/>
                <a:latin typeface="Times New Roman" panose="02020603050405020304" pitchFamily="18" charset="0"/>
                <a:ea typeface="Times New Roman" panose="02020603050405020304" pitchFamily="18" charset="0"/>
              </a:rPr>
              <a:t>Time Out</a:t>
            </a:r>
            <a:endParaRPr lang="en-US" sz="3600" dirty="0"/>
          </a:p>
        </p:txBody>
      </p:sp>
      <p:sp>
        <p:nvSpPr>
          <p:cNvPr id="3" name="Content Placeholder 2">
            <a:extLst>
              <a:ext uri="{FF2B5EF4-FFF2-40B4-BE49-F238E27FC236}">
                <a16:creationId xmlns:a16="http://schemas.microsoft.com/office/drawing/2014/main" xmlns="" id="{30E21DF1-316E-41E6-9A06-1D196A354CC2}"/>
              </a:ext>
            </a:extLst>
          </p:cNvPr>
          <p:cNvSpPr>
            <a:spLocks noGrp="1"/>
          </p:cNvSpPr>
          <p:nvPr>
            <p:ph sz="half" idx="1"/>
          </p:nvPr>
        </p:nvSpPr>
        <p:spPr>
          <a:xfrm>
            <a:off x="0" y="1631669"/>
            <a:ext cx="5916706" cy="5089806"/>
          </a:xfrm>
          <a:solidFill>
            <a:schemeClr val="accent1">
              <a:lumMod val="20000"/>
              <a:lumOff val="80000"/>
            </a:schemeClr>
          </a:solidFill>
        </p:spPr>
        <p:txBody>
          <a:bodyPr>
            <a:noAutofit/>
          </a:bodyPr>
          <a:lstStyle/>
          <a:p>
            <a:pPr marL="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effectLst/>
                <a:latin typeface="Calibri" panose="020F0502020204030204" pitchFamily="34" charset="0"/>
                <a:ea typeface="Calibri" panose="020F0502020204030204" pitchFamily="34" charset="0"/>
                <a:cs typeface="B Nazanin" panose="00000400000000000000" pitchFamily="2" charset="-78"/>
              </a:rPr>
              <a:t> تیم درمان با توجه به شاخص های مورد استفاده در خصوص کارآئی استریلایزرها،</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پک های مورد نیاز در حین عمل جراحی را از لحاظ استریلیتی بررسی و تأیید نموده و صحت عملکرد تجهیزات مورد استفاده در اتاق عمل را تأیید می نماید.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آنتی بیوتیک پروفیلاکسی در طی یک ساعت قبل جهت بیمار تجویز شده است؟</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بلی</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موردی ندارد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آیا نتیجه تصویربرداری ضروری در اتاق عمل بر روی نگاتوسکوپ نصب و در حال نمایش است؟</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بلی</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effectLst/>
                <a:latin typeface="Calibri" panose="020F0502020204030204" pitchFamily="34" charset="0"/>
                <a:ea typeface="Calibri" panose="020F0502020204030204" pitchFamily="34" charset="0"/>
                <a:cs typeface="B Nazanin" panose="00000400000000000000" pitchFamily="2" charset="-78"/>
              </a:rPr>
              <a:t> موردی ندارد</a:t>
            </a:r>
            <a:endParaRPr lang="en-US" sz="2400" dirty="0">
              <a:cs typeface="B Nazanin" panose="00000400000000000000" pitchFamily="2" charset="-78"/>
            </a:endParaRPr>
          </a:p>
        </p:txBody>
      </p:sp>
      <p:sp>
        <p:nvSpPr>
          <p:cNvPr id="4" name="Content Placeholder 3">
            <a:extLst>
              <a:ext uri="{FF2B5EF4-FFF2-40B4-BE49-F238E27FC236}">
                <a16:creationId xmlns:a16="http://schemas.microsoft.com/office/drawing/2014/main" xmlns="" id="{064915A1-1C96-4120-98CF-A60818BA6BB2}"/>
              </a:ext>
            </a:extLst>
          </p:cNvPr>
          <p:cNvSpPr>
            <a:spLocks noGrp="1"/>
          </p:cNvSpPr>
          <p:nvPr>
            <p:ph sz="half" idx="2"/>
          </p:nvPr>
        </p:nvSpPr>
        <p:spPr>
          <a:xfrm>
            <a:off x="6019800" y="1631669"/>
            <a:ext cx="6172200" cy="5089806"/>
          </a:xfrm>
          <a:solidFill>
            <a:schemeClr val="accent1">
              <a:lumMod val="20000"/>
              <a:lumOff val="80000"/>
            </a:schemeClr>
          </a:solidFill>
        </p:spPr>
        <p:txBody>
          <a:bodyPr>
            <a:normAutofit fontScale="77500" lnSpcReduction="20000"/>
          </a:bodyPr>
          <a:lstStyle/>
          <a:p>
            <a:pPr algn="r" rtl="1">
              <a:lnSpc>
                <a:spcPct val="110000"/>
              </a:lnSpc>
            </a:pPr>
            <a:r>
              <a:rPr lang="ar-SA" dirty="0">
                <a:latin typeface="Times New Roman" panose="02020603050405020304" pitchFamily="18" charset="0"/>
                <a:cs typeface="B Nazanin" panose="00000400000000000000" pitchFamily="2" charset="-78"/>
              </a:rPr>
              <a:t> معرفی کلیه اعضاء تیم جراحی با نام و </a:t>
            </a:r>
            <a:r>
              <a:rPr lang="fa-IR" dirty="0">
                <a:latin typeface="Times New Roman" panose="02020603050405020304" pitchFamily="18" charset="0"/>
                <a:cs typeface="B Nazanin" panose="00000400000000000000" pitchFamily="2" charset="-78"/>
              </a:rPr>
              <a:t>فامیل </a:t>
            </a:r>
            <a:r>
              <a:rPr lang="ar-SA" dirty="0">
                <a:latin typeface="Times New Roman" panose="02020603050405020304" pitchFamily="18" charset="0"/>
                <a:cs typeface="B Nazanin" panose="00000400000000000000" pitchFamily="2" charset="-78"/>
              </a:rPr>
              <a:t>و سمت تأیید میشود.</a:t>
            </a:r>
            <a:endParaRPr lang="en-US" dirty="0">
              <a:latin typeface="Times New Roman" panose="02020603050405020304" pitchFamily="18" charset="0"/>
              <a:cs typeface="B Nazanin" panose="00000400000000000000" pitchFamily="2" charset="-78"/>
            </a:endParaRPr>
          </a:p>
          <a:p>
            <a:pPr marR="0" algn="r" rtl="1">
              <a:lnSpc>
                <a:spcPct val="110000"/>
              </a:lnSpc>
            </a:pPr>
            <a:r>
              <a:rPr lang="ar-SA" dirty="0">
                <a:latin typeface="Times New Roman" panose="02020603050405020304" pitchFamily="18" charset="0"/>
                <a:cs typeface="B Nazanin" panose="00000400000000000000" pitchFamily="2" charset="-78"/>
              </a:rPr>
              <a:t> متخصص جراحی،</a:t>
            </a:r>
            <a:r>
              <a:rPr lang="en-US" dirty="0">
                <a:latin typeface="Times New Roman" panose="02020603050405020304" pitchFamily="18" charset="0"/>
                <a:cs typeface="B Nazanin" panose="00000400000000000000" pitchFamily="2" charset="-78"/>
              </a:rPr>
              <a:t> </a:t>
            </a:r>
            <a:r>
              <a:rPr lang="ar-SA" dirty="0">
                <a:latin typeface="Times New Roman" panose="02020603050405020304" pitchFamily="18" charset="0"/>
                <a:cs typeface="B Nazanin" panose="00000400000000000000" pitchFamily="2" charset="-78"/>
              </a:rPr>
              <a:t>متخصص بیهوشی و پرستار بطور کلامی موارد ذیل را تأیید می نمایند:</a:t>
            </a:r>
            <a:endParaRPr lang="en-US" dirty="0">
              <a:latin typeface="Times New Roman" panose="02020603050405020304" pitchFamily="18" charset="0"/>
              <a:cs typeface="B Nazanin" panose="00000400000000000000" pitchFamily="2" charset="-78"/>
            </a:endParaRPr>
          </a:p>
          <a:p>
            <a:pPr marR="0" algn="r" rtl="1">
              <a:lnSpc>
                <a:spcPct val="110000"/>
              </a:lnSpc>
            </a:pPr>
            <a:r>
              <a:rPr lang="ar-SA" dirty="0">
                <a:latin typeface="Times New Roman" panose="02020603050405020304" pitchFamily="18" charset="0"/>
                <a:cs typeface="B Nazanin" panose="00000400000000000000" pitchFamily="2" charset="-78"/>
              </a:rPr>
              <a:t> نام و نام خانوادگی </a:t>
            </a:r>
            <a:endParaRPr lang="en-US" dirty="0">
              <a:latin typeface="Times New Roman" panose="02020603050405020304" pitchFamily="18" charset="0"/>
              <a:cs typeface="B Nazanin" panose="00000400000000000000" pitchFamily="2" charset="-78"/>
            </a:endParaRPr>
          </a:p>
          <a:p>
            <a:pPr marR="0" algn="r" rtl="1">
              <a:lnSpc>
                <a:spcPct val="110000"/>
              </a:lnSpc>
            </a:pPr>
            <a:r>
              <a:rPr lang="ar-SA" dirty="0">
                <a:latin typeface="Times New Roman" panose="02020603050405020304" pitchFamily="18" charset="0"/>
                <a:cs typeface="B Nazanin" panose="00000400000000000000" pitchFamily="2" charset="-78"/>
              </a:rPr>
              <a:t> نوع عمل جراحی</a:t>
            </a:r>
            <a:endParaRPr lang="en-US" dirty="0">
              <a:latin typeface="Times New Roman" panose="02020603050405020304" pitchFamily="18" charset="0"/>
              <a:cs typeface="B Nazanin" panose="00000400000000000000" pitchFamily="2" charset="-78"/>
            </a:endParaRPr>
          </a:p>
          <a:p>
            <a:pPr algn="r" rtl="1">
              <a:lnSpc>
                <a:spcPct val="110000"/>
              </a:lnSpc>
            </a:pPr>
            <a:r>
              <a:rPr lang="ar-SA" dirty="0">
                <a:latin typeface="Times New Roman" panose="02020603050405020304" pitchFamily="18" charset="0"/>
                <a:cs typeface="B Nazanin" panose="00000400000000000000" pitchFamily="2" charset="-78"/>
              </a:rPr>
              <a:t> موضع عمل</a:t>
            </a:r>
            <a:endParaRPr lang="en-US" dirty="0">
              <a:latin typeface="Times New Roman" panose="02020603050405020304" pitchFamily="18" charset="0"/>
              <a:cs typeface="B Nazanin" panose="00000400000000000000" pitchFamily="2" charset="-78"/>
            </a:endParaRPr>
          </a:p>
          <a:p>
            <a:pPr marR="0" algn="r" rtl="1">
              <a:lnSpc>
                <a:spcPct val="110000"/>
              </a:lnSpc>
            </a:pPr>
            <a:r>
              <a:rPr lang="ar-SA" dirty="0">
                <a:latin typeface="Times New Roman" panose="02020603050405020304" pitchFamily="18" charset="0"/>
                <a:cs typeface="B Nazanin" panose="00000400000000000000" pitchFamily="2" charset="-78"/>
              </a:rPr>
              <a:t>وقایع مهمی که احتمال وقوع آن وجود دارد:</a:t>
            </a:r>
            <a:endParaRPr lang="en-US" dirty="0">
              <a:latin typeface="Times New Roman" panose="02020603050405020304" pitchFamily="18" charset="0"/>
              <a:cs typeface="B Nazanin" panose="00000400000000000000" pitchFamily="2" charset="-78"/>
            </a:endParaRPr>
          </a:p>
          <a:p>
            <a:pPr marR="0" algn="r" rtl="1">
              <a:lnSpc>
                <a:spcPct val="110000"/>
              </a:lnSpc>
            </a:pPr>
            <a:r>
              <a:rPr lang="ar-SA" dirty="0">
                <a:latin typeface="Times New Roman" panose="02020603050405020304" pitchFamily="18" charset="0"/>
                <a:cs typeface="B Nazanin" panose="00000400000000000000" pitchFamily="2" charset="-78"/>
              </a:rPr>
              <a:t> متخصص جراحی گام های غیرمنتظره و یا حیاتی در حین عمل،مدت عمل جراحی و یا خونریزی حین عمل را در نظر گرفته و مرور می نماید.</a:t>
            </a:r>
            <a:endParaRPr lang="en-US" dirty="0">
              <a:latin typeface="Times New Roman" panose="02020603050405020304" pitchFamily="18" charset="0"/>
              <a:cs typeface="B Nazanin" panose="00000400000000000000" pitchFamily="2" charset="-78"/>
            </a:endParaRPr>
          </a:p>
          <a:p>
            <a:pPr marR="0" algn="r" rtl="1">
              <a:lnSpc>
                <a:spcPct val="110000"/>
              </a:lnSpc>
            </a:pPr>
            <a:r>
              <a:rPr lang="ar-SA" dirty="0">
                <a:latin typeface="Times New Roman" panose="02020603050405020304" pitchFamily="18" charset="0"/>
                <a:cs typeface="B Nazanin" panose="00000400000000000000" pitchFamily="2" charset="-78"/>
              </a:rPr>
              <a:t> تیم بیهوشی بیمار را به لحاظ وجود عوامل خطر زا اختصاصی بررسی می نماید.</a:t>
            </a:r>
            <a:endParaRPr lang="en-US" dirty="0">
              <a:latin typeface="Times New Roman" panose="02020603050405020304" pitchFamily="18" charset="0"/>
              <a:cs typeface="B Nazanin" panose="00000400000000000000" pitchFamily="2" charset="-78"/>
            </a:endParaRPr>
          </a:p>
          <a:p>
            <a:endParaRPr lang="en-US" dirty="0"/>
          </a:p>
        </p:txBody>
      </p:sp>
      <p:sp>
        <p:nvSpPr>
          <p:cNvPr id="5" name="Date Placeholder 4">
            <a:extLst>
              <a:ext uri="{FF2B5EF4-FFF2-40B4-BE49-F238E27FC236}">
                <a16:creationId xmlns:a16="http://schemas.microsoft.com/office/drawing/2014/main" xmlns="" id="{1D61B7CC-AF41-4652-BB7F-081EA09B7335}"/>
              </a:ext>
            </a:extLst>
          </p:cNvPr>
          <p:cNvSpPr>
            <a:spLocks noGrp="1"/>
          </p:cNvSpPr>
          <p:nvPr>
            <p:ph type="dt" sz="half" idx="10"/>
          </p:nvPr>
        </p:nvSpPr>
        <p:spPr/>
        <p:txBody>
          <a:bodyPr/>
          <a:lstStyle/>
          <a:p>
            <a:fld id="{07CA6EA7-DFF4-4EEB-9E30-C21444D8BA9F}" type="datetime2">
              <a:rPr lang="en-US" smtClean="0"/>
              <a:t>Saturday, September 30, 2023</a:t>
            </a:fld>
            <a:endParaRPr lang="en-US"/>
          </a:p>
        </p:txBody>
      </p:sp>
      <p:sp>
        <p:nvSpPr>
          <p:cNvPr id="6" name="Footer Placeholder 5">
            <a:extLst>
              <a:ext uri="{FF2B5EF4-FFF2-40B4-BE49-F238E27FC236}">
                <a16:creationId xmlns:a16="http://schemas.microsoft.com/office/drawing/2014/main" xmlns="" id="{B4C4A233-D28F-4CD1-9153-C967BCEE6BAD}"/>
              </a:ext>
            </a:extLst>
          </p:cNvPr>
          <p:cNvSpPr>
            <a:spLocks noGrp="1"/>
          </p:cNvSpPr>
          <p:nvPr>
            <p:ph type="ftr" sz="quarter" idx="11"/>
          </p:nvPr>
        </p:nvSpPr>
        <p:spPr/>
        <p:txBody>
          <a:bodyPr/>
          <a:lstStyle/>
          <a:p>
            <a:r>
              <a:rPr lang="en-US"/>
              <a:t>Dr.Nasrin Galehdar</a:t>
            </a:r>
          </a:p>
        </p:txBody>
      </p:sp>
      <p:sp>
        <p:nvSpPr>
          <p:cNvPr id="7" name="Slide Number Placeholder 6">
            <a:extLst>
              <a:ext uri="{FF2B5EF4-FFF2-40B4-BE49-F238E27FC236}">
                <a16:creationId xmlns:a16="http://schemas.microsoft.com/office/drawing/2014/main" xmlns="" id="{DD0E23AC-2E53-4013-A8B9-DF1C7CE000C8}"/>
              </a:ext>
            </a:extLst>
          </p:cNvPr>
          <p:cNvSpPr>
            <a:spLocks noGrp="1"/>
          </p:cNvSpPr>
          <p:nvPr>
            <p:ph type="sldNum" sz="quarter" idx="12"/>
          </p:nvPr>
        </p:nvSpPr>
        <p:spPr/>
        <p:txBody>
          <a:bodyPr/>
          <a:lstStyle/>
          <a:p>
            <a:fld id="{0BC2AB5B-3E25-452A-AB8A-34DFAC903C03}" type="slidenum">
              <a:rPr lang="en-US" smtClean="0"/>
              <a:t>4</a:t>
            </a:fld>
            <a:endParaRPr lang="en-US"/>
          </a:p>
        </p:txBody>
      </p:sp>
    </p:spTree>
    <p:extLst>
      <p:ext uri="{BB962C8B-B14F-4D97-AF65-F5344CB8AC3E}">
        <p14:creationId xmlns:p14="http://schemas.microsoft.com/office/powerpoint/2010/main" val="304571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D74E7-0ADC-4227-8873-1EB18828D695}"/>
              </a:ext>
            </a:extLst>
          </p:cNvPr>
          <p:cNvSpPr>
            <a:spLocks noGrp="1"/>
          </p:cNvSpPr>
          <p:nvPr>
            <p:ph type="title"/>
          </p:nvPr>
        </p:nvSpPr>
        <p:spPr>
          <a:xfrm>
            <a:off x="340469" y="515566"/>
            <a:ext cx="11342450" cy="787939"/>
          </a:xfr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rtl="1">
              <a:lnSpc>
                <a:spcPct val="150000"/>
              </a:lnSpc>
            </a:pPr>
            <a:r>
              <a:rPr lang="fa-IR" sz="2400" b="1" i="0" dirty="0">
                <a:solidFill>
                  <a:srgbClr val="000000"/>
                </a:solidFill>
                <a:effectLst/>
                <a:latin typeface="Vazirmatn"/>
                <a:cs typeface="B Nazanin" panose="00000400000000000000" pitchFamily="2" charset="-78"/>
              </a:rPr>
              <a:t>توصیه اکید به منظور تشخیص و برخورد مناسب تیم با خطر از دست دادن راه هوایی یا عملکرد تنفسی:</a:t>
            </a:r>
            <a:endParaRPr lang="en-US" sz="2400" b="1" dirty="0"/>
          </a:p>
        </p:txBody>
      </p:sp>
      <p:sp>
        <p:nvSpPr>
          <p:cNvPr id="3" name="Content Placeholder 2">
            <a:extLst>
              <a:ext uri="{FF2B5EF4-FFF2-40B4-BE49-F238E27FC236}">
                <a16:creationId xmlns:a16="http://schemas.microsoft.com/office/drawing/2014/main" xmlns="" id="{83209025-EF18-4253-B4BC-62ACEF515C48}"/>
              </a:ext>
            </a:extLst>
          </p:cNvPr>
          <p:cNvSpPr>
            <a:spLocks noGrp="1"/>
          </p:cNvSpPr>
          <p:nvPr>
            <p:ph idx="1"/>
          </p:nvPr>
        </p:nvSpPr>
        <p:spPr>
          <a:xfrm>
            <a:off x="340469" y="1595336"/>
            <a:ext cx="11342450" cy="4941651"/>
          </a:xfrm>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rtl="1"/>
            <a:r>
              <a:rPr lang="fa-IR" b="0" i="0" dirty="0">
                <a:solidFill>
                  <a:srgbClr val="000000"/>
                </a:solidFill>
                <a:effectLst/>
                <a:latin typeface="Vazirmatn"/>
                <a:cs typeface="B Nazanin" panose="00000400000000000000" pitchFamily="2" charset="-78"/>
              </a:rPr>
              <a:t>به منظور شناسایی مشکلات بالقوه در مدیریت راه هوایی در تمامی بیماران کاندید عمل جراحی و حتی بیمارانی که لوله گذاری برای آنان پیش بینی نمی شود، قبل از القاء بیهوشی بایستی ارزیابی عینی از راه هوایی انجام شود. </a:t>
            </a:r>
          </a:p>
          <a:p>
            <a:pPr marL="0" indent="0" algn="just" rtl="1">
              <a:buNone/>
            </a:pPr>
            <a:endParaRPr lang="fa-IR" b="0" i="0" dirty="0">
              <a:solidFill>
                <a:srgbClr val="000000"/>
              </a:solidFill>
              <a:effectLst/>
              <a:latin typeface="Vazirmatn"/>
              <a:cs typeface="B Nazanin" panose="00000400000000000000" pitchFamily="2" charset="-78"/>
            </a:endParaRPr>
          </a:p>
          <a:p>
            <a:pPr algn="just" rtl="1"/>
            <a:r>
              <a:rPr lang="fa-IR" b="0" i="0" dirty="0">
                <a:solidFill>
                  <a:srgbClr val="000000"/>
                </a:solidFill>
                <a:effectLst/>
                <a:latin typeface="Vazirmatn"/>
                <a:cs typeface="B Nazanin" panose="00000400000000000000" pitchFamily="2" charset="-78"/>
              </a:rPr>
              <a:t>متخصص بیهوشی بایستی دارای استراتژی معین برای مدیریت راه هوایی بیماران و آماده اجرای آن باشد (حتی اگر عدم توانایی در برقراری راه هوایی مناسب هم پیش بینی نشود).</a:t>
            </a:r>
          </a:p>
          <a:p>
            <a:pPr marL="0" indent="0" algn="just" rtl="1">
              <a:buNone/>
            </a:pPr>
            <a:endParaRPr lang="fa-IR" b="0" i="0" dirty="0">
              <a:solidFill>
                <a:srgbClr val="000000"/>
              </a:solidFill>
              <a:effectLst/>
              <a:latin typeface="Vazirmatn"/>
              <a:cs typeface="B Nazanin" panose="00000400000000000000" pitchFamily="2" charset="-78"/>
            </a:endParaRPr>
          </a:p>
          <a:p>
            <a:pPr algn="just" rtl="1"/>
            <a:r>
              <a:rPr lang="fa-IR" b="0" i="0" dirty="0">
                <a:solidFill>
                  <a:srgbClr val="000000"/>
                </a:solidFill>
                <a:effectLst/>
                <a:latin typeface="Vazirmatn"/>
                <a:cs typeface="B Nazanin" panose="00000400000000000000" pitchFamily="2" charset="-78"/>
              </a:rPr>
              <a:t> در زمانی که متخصص بیهوشی احتمال وجود راه هوایی مشکل را می دهد، در هنگام القاء بیهوشی کمک فوری بایستی در دسترس باشد و طرح پشتیبان واضح برای مدیریت راه هوایی شناسایی شده باشد </a:t>
            </a:r>
          </a:p>
          <a:p>
            <a:pPr marL="0" indent="0" algn="just" rtl="1">
              <a:buNone/>
            </a:pPr>
            <a:endParaRPr lang="fa-IR" b="0" i="0" dirty="0">
              <a:solidFill>
                <a:srgbClr val="000000"/>
              </a:solidFill>
              <a:effectLst/>
              <a:latin typeface="Vazirmatn"/>
              <a:cs typeface="B Nazanin" panose="00000400000000000000" pitchFamily="2" charset="-78"/>
            </a:endParaRPr>
          </a:p>
          <a:p>
            <a:pPr algn="just" rtl="1"/>
            <a:r>
              <a:rPr lang="fa-IR" b="0" i="0" dirty="0">
                <a:solidFill>
                  <a:srgbClr val="000000"/>
                </a:solidFill>
                <a:effectLst/>
                <a:latin typeface="Vazirmatn"/>
                <a:cs typeface="B Nazanin" panose="00000400000000000000" pitchFamily="2" charset="-78"/>
              </a:rPr>
              <a:t>زمانی که بیمار مورد شناخته شده ای از راه هوایی مشکل می باشد. بایستی روش های جایگزین بیهوشی از جمله بیهوشی ناحیه ای با لوله گذاری در شرایط بیداری تحت بیهوشی موضعی در نظر گرفته شده باشد. </a:t>
            </a:r>
          </a:p>
          <a:p>
            <a:pPr marL="0" indent="0" algn="just" rtl="1">
              <a:buNone/>
            </a:pPr>
            <a:endParaRPr lang="fa-IR" b="0" i="0" dirty="0">
              <a:solidFill>
                <a:srgbClr val="000000"/>
              </a:solidFill>
              <a:effectLst/>
              <a:latin typeface="Vazirmatn"/>
              <a:cs typeface="B Nazanin" panose="00000400000000000000" pitchFamily="2" charset="-78"/>
            </a:endParaRPr>
          </a:p>
        </p:txBody>
      </p:sp>
      <p:sp>
        <p:nvSpPr>
          <p:cNvPr id="4" name="Date Placeholder 3">
            <a:extLst>
              <a:ext uri="{FF2B5EF4-FFF2-40B4-BE49-F238E27FC236}">
                <a16:creationId xmlns:a16="http://schemas.microsoft.com/office/drawing/2014/main" xmlns="" id="{368BBC2D-B2A3-4808-BC06-A2586B04EB00}"/>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8BA9D3A4-349C-4342-94E4-20D8AF75B0CF}"/>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4831B604-C492-4830-9692-2A287D0D2655}"/>
              </a:ext>
            </a:extLst>
          </p:cNvPr>
          <p:cNvSpPr>
            <a:spLocks noGrp="1"/>
          </p:cNvSpPr>
          <p:nvPr>
            <p:ph type="sldNum" sz="quarter" idx="12"/>
          </p:nvPr>
        </p:nvSpPr>
        <p:spPr/>
        <p:txBody>
          <a:bodyPr/>
          <a:lstStyle/>
          <a:p>
            <a:fld id="{0BC2AB5B-3E25-452A-AB8A-34DFAC903C03}" type="slidenum">
              <a:rPr lang="en-US" smtClean="0"/>
              <a:t>40</a:t>
            </a:fld>
            <a:endParaRPr lang="en-US"/>
          </a:p>
        </p:txBody>
      </p:sp>
    </p:spTree>
    <p:extLst>
      <p:ext uri="{BB962C8B-B14F-4D97-AF65-F5344CB8AC3E}">
        <p14:creationId xmlns:p14="http://schemas.microsoft.com/office/powerpoint/2010/main" val="349372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AF07D59-073F-4224-8A5C-301E033D394E}"/>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32A34E82-07A5-47D2-B512-EE11F72259D4}"/>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97486C87-6125-4CFD-8449-AD218A7F9AD7}"/>
              </a:ext>
            </a:extLst>
          </p:cNvPr>
          <p:cNvSpPr>
            <a:spLocks noGrp="1"/>
          </p:cNvSpPr>
          <p:nvPr>
            <p:ph type="sldNum" sz="quarter" idx="12"/>
          </p:nvPr>
        </p:nvSpPr>
        <p:spPr/>
        <p:txBody>
          <a:bodyPr/>
          <a:lstStyle/>
          <a:p>
            <a:fld id="{0BC2AB5B-3E25-452A-AB8A-34DFAC903C03}" type="slidenum">
              <a:rPr lang="en-US" smtClean="0"/>
              <a:t>41</a:t>
            </a:fld>
            <a:endParaRPr lang="en-US"/>
          </a:p>
        </p:txBody>
      </p:sp>
      <p:sp>
        <p:nvSpPr>
          <p:cNvPr id="3" name="Content Placeholder 2">
            <a:extLst>
              <a:ext uri="{FF2B5EF4-FFF2-40B4-BE49-F238E27FC236}">
                <a16:creationId xmlns:a16="http://schemas.microsoft.com/office/drawing/2014/main" xmlns="" id="{1DBE12AF-E880-4F73-9578-96A78CBE2C92}"/>
              </a:ext>
            </a:extLst>
          </p:cNvPr>
          <p:cNvSpPr>
            <a:spLocks noGrp="1"/>
          </p:cNvSpPr>
          <p:nvPr>
            <p:ph idx="4294967295"/>
          </p:nvPr>
        </p:nvSpPr>
        <p:spPr>
          <a:xfrm>
            <a:off x="430450" y="1556426"/>
            <a:ext cx="11342450" cy="4458611"/>
          </a:xfrm>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a:normAutofit/>
          </a:bodyPr>
          <a:lstStyle/>
          <a:p>
            <a:pPr algn="just" rtl="1"/>
            <a:r>
              <a:rPr lang="fa-IR" b="0" i="0" dirty="0">
                <a:solidFill>
                  <a:srgbClr val="000000"/>
                </a:solidFill>
                <a:effectLst/>
                <a:latin typeface="Vazirmatn"/>
                <a:cs typeface="B Nazanin" panose="00000400000000000000" pitchFamily="2" charset="-78"/>
              </a:rPr>
              <a:t>تمامی متخصصین بیهوشی بایستی مهارت مدیریت راه هوایی را در خود حفظ نمایند و با استراتژی های متعدد برای برخورد با راه هوایی مشکل آشنا بوده و مهارت لازم را داشته باشند.</a:t>
            </a:r>
          </a:p>
          <a:p>
            <a:pPr marL="0" indent="0" algn="just" rtl="1">
              <a:buNone/>
            </a:pPr>
            <a:endParaRPr lang="en-US" dirty="0">
              <a:cs typeface="B Nazanin" panose="00000400000000000000" pitchFamily="2" charset="-78"/>
            </a:endParaRPr>
          </a:p>
          <a:p>
            <a:pPr algn="just" rtl="1"/>
            <a:r>
              <a:rPr lang="fa-IR" b="0" i="0" dirty="0">
                <a:solidFill>
                  <a:srgbClr val="000000"/>
                </a:solidFill>
                <a:effectLst/>
                <a:latin typeface="Vazirmatn"/>
                <a:cs typeface="B Nazanin" panose="00000400000000000000" pitchFamily="2" charset="-78"/>
              </a:rPr>
              <a:t>همیشه بعد از لوله گذاری متخصص بیهوشی بایستی با سمع صداهای تنفسی و نیز تهویه معدوی و پایش وضعیت اکسیژنی بیمار با استفاده از پالس اکسی متر جا گذاری مناسب لوله داخل نای را تأیید نمايد.</a:t>
            </a:r>
          </a:p>
          <a:p>
            <a:pPr marL="0" indent="0" algn="just" rtl="1">
              <a:buNone/>
            </a:pPr>
            <a:r>
              <a:rPr lang="fa-IR" b="0" i="0" dirty="0">
                <a:solidFill>
                  <a:srgbClr val="000000"/>
                </a:solidFill>
                <a:effectLst/>
                <a:latin typeface="Vazirmatn"/>
                <a:cs typeface="B Nazanin" panose="00000400000000000000" pitchFamily="2" charset="-78"/>
              </a:rPr>
              <a:t> </a:t>
            </a:r>
          </a:p>
          <a:p>
            <a:pPr algn="just" rtl="1"/>
            <a:r>
              <a:rPr lang="fa-IR" b="0" i="0" dirty="0">
                <a:solidFill>
                  <a:srgbClr val="000000"/>
                </a:solidFill>
                <a:effectLst/>
                <a:latin typeface="Vazirmatn"/>
                <a:cs typeface="B Nazanin" panose="00000400000000000000" pitchFamily="2" charset="-78"/>
              </a:rPr>
              <a:t>به منظور کاهش ترشحات معدوی و افزایش</a:t>
            </a:r>
            <a:r>
              <a:rPr lang="en-US" b="0" i="0" dirty="0">
                <a:solidFill>
                  <a:srgbClr val="000000"/>
                </a:solidFill>
                <a:effectLst/>
                <a:latin typeface="Vazirmatn"/>
                <a:cs typeface="B Nazanin" panose="00000400000000000000" pitchFamily="2" charset="-78"/>
              </a:rPr>
              <a:t>PH</a:t>
            </a:r>
            <a:r>
              <a:rPr lang="fa-IR" b="0" i="0" dirty="0">
                <a:solidFill>
                  <a:srgbClr val="000000"/>
                </a:solidFill>
                <a:effectLst/>
                <a:latin typeface="Vazirmatn"/>
                <a:cs typeface="B Nazanin" panose="00000400000000000000" pitchFamily="2" charset="-78"/>
              </a:rPr>
              <a:t> و با هدف پیش درمانی بیمارانی که کاندید عمل جراحی الکتيو بوده و در معرض خطر آسپیراسیون نمی باشند بایستی قبل از بیهوشی ناشتا باشند.</a:t>
            </a:r>
          </a:p>
        </p:txBody>
      </p:sp>
      <p:sp>
        <p:nvSpPr>
          <p:cNvPr id="7" name="Title 1">
            <a:extLst>
              <a:ext uri="{FF2B5EF4-FFF2-40B4-BE49-F238E27FC236}">
                <a16:creationId xmlns:a16="http://schemas.microsoft.com/office/drawing/2014/main" xmlns="" id="{1B4BA81B-7894-46F7-AC8E-FF2B1FA96055}"/>
              </a:ext>
            </a:extLst>
          </p:cNvPr>
          <p:cNvSpPr>
            <a:spLocks noGrp="1"/>
          </p:cNvSpPr>
          <p:nvPr>
            <p:ph type="title"/>
          </p:nvPr>
        </p:nvSpPr>
        <p:spPr>
          <a:xfrm>
            <a:off x="424775" y="448993"/>
            <a:ext cx="11342450" cy="787939"/>
          </a:xfr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rtl="1">
              <a:lnSpc>
                <a:spcPct val="150000"/>
              </a:lnSpc>
            </a:pPr>
            <a:r>
              <a:rPr lang="fa-IR" sz="2400" b="1" i="0" dirty="0">
                <a:solidFill>
                  <a:srgbClr val="000000"/>
                </a:solidFill>
                <a:effectLst/>
                <a:latin typeface="Vazirmatn"/>
                <a:cs typeface="B Nazanin" panose="00000400000000000000" pitchFamily="2" charset="-78"/>
              </a:rPr>
              <a:t>توصیه اکید به منظور تشخیص و برخورد مناسب تیم با خطر از دست دادن راه هوایی یا عملکرد تنفسی:</a:t>
            </a:r>
            <a:endParaRPr lang="en-US" sz="2400" b="1" dirty="0"/>
          </a:p>
        </p:txBody>
      </p:sp>
    </p:spTree>
    <p:extLst>
      <p:ext uri="{BB962C8B-B14F-4D97-AF65-F5344CB8AC3E}">
        <p14:creationId xmlns:p14="http://schemas.microsoft.com/office/powerpoint/2010/main" val="3077744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DAE998-8234-4055-A43E-26C04FBD43AB}"/>
              </a:ext>
            </a:extLst>
          </p:cNvPr>
          <p:cNvSpPr>
            <a:spLocks noGrp="1"/>
          </p:cNvSpPr>
          <p:nvPr>
            <p:ph idx="1"/>
          </p:nvPr>
        </p:nvSpPr>
        <p:spPr>
          <a:xfrm>
            <a:off x="301557" y="561974"/>
            <a:ext cx="11391089" cy="5794375"/>
          </a:xfr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just" rtl="1">
              <a:lnSpc>
                <a:spcPct val="100000"/>
              </a:lnSpc>
              <a:buNone/>
            </a:pPr>
            <a:r>
              <a:rPr lang="fa-IR" b="1" dirty="0">
                <a:solidFill>
                  <a:srgbClr val="C00000"/>
                </a:solidFill>
                <a:latin typeface="Vazirmatn"/>
                <a:cs typeface="B Nazanin" panose="00000400000000000000" pitchFamily="2" charset="-78"/>
              </a:rPr>
              <a:t>همچنین موارد ذیل توصیه می شود:</a:t>
            </a:r>
          </a:p>
          <a:p>
            <a:pPr algn="just" rtl="1"/>
            <a:r>
              <a:rPr lang="fa-IR" b="0" i="0" dirty="0">
                <a:solidFill>
                  <a:srgbClr val="000000"/>
                </a:solidFill>
                <a:effectLst/>
                <a:latin typeface="Vazirmatn"/>
                <a:cs typeface="B Nazanin" panose="00000400000000000000" pitchFamily="2" charset="-78"/>
              </a:rPr>
              <a:t>بایستی متخصص بیهوشی با استفاده از کاپنوگرافی محل جاگذاری مناسب لوله داخل نای را بعد از لوله گذاری تأیید نماید. </a:t>
            </a:r>
          </a:p>
          <a:p>
            <a:pPr algn="just" rtl="1"/>
            <a:r>
              <a:rPr lang="fa-IR" b="0" i="0" dirty="0">
                <a:solidFill>
                  <a:srgbClr val="000000"/>
                </a:solidFill>
                <a:effectLst/>
                <a:latin typeface="Vazirmatn"/>
                <a:cs typeface="B Nazanin" panose="00000400000000000000" pitchFamily="2" charset="-78"/>
              </a:rPr>
              <a:t>بایستی در برگه گزارش بیهوشی نتایج ارزیابی راه هوایی و توصیفی از سهولت یا مشکل بودن لوله گذاری ثبت شود. </a:t>
            </a:r>
          </a:p>
          <a:p>
            <a:pPr marL="0" indent="0" algn="just" rtl="1">
              <a:buNone/>
            </a:pPr>
            <a:r>
              <a:rPr lang="fa-IR" b="1" i="0" dirty="0">
                <a:solidFill>
                  <a:srgbClr val="C00000"/>
                </a:solidFill>
                <a:effectLst/>
                <a:latin typeface="Vazirmatn"/>
                <a:cs typeface="B Nazanin" panose="00000400000000000000" pitchFamily="2" charset="-78"/>
              </a:rPr>
              <a:t>توصیه برای شناسایی و آمادگی مؤثر تیم برای مقابله با خطر از دست دادن خون زیاد:</a:t>
            </a:r>
            <a:endParaRPr lang="en-US" b="1" dirty="0">
              <a:solidFill>
                <a:srgbClr val="C00000"/>
              </a:solidFill>
              <a:cs typeface="B Nazanin" panose="00000400000000000000" pitchFamily="2" charset="-78"/>
            </a:endParaRPr>
          </a:p>
          <a:p>
            <a:pPr algn="r" rtl="1"/>
            <a:r>
              <a:rPr lang="fa-IR" b="0" i="0" dirty="0">
                <a:solidFill>
                  <a:srgbClr val="000000"/>
                </a:solidFill>
                <a:effectLst/>
                <a:latin typeface="Vazirmatn"/>
                <a:cs typeface="B Nazanin" panose="00000400000000000000" pitchFamily="2" charset="-78"/>
              </a:rPr>
              <a:t>متخصص بیهوشی قبل از القاء بیهوشی بایستی احتمال از دست دادن خون زیاد را در بیمار در نظر بگیرد و در صورتی که این مورد خطر مهمی است بایستی آمادگی برخورد مناسب با آن را داشته باشد. در صورتی که خطر از دست دادن خون ناشناخته می باشد</a:t>
            </a:r>
            <a:r>
              <a:rPr lang="fa-IR" dirty="0">
                <a:solidFill>
                  <a:srgbClr val="000000"/>
                </a:solidFill>
                <a:latin typeface="Vazirmatn"/>
                <a:cs typeface="B Nazanin" panose="00000400000000000000" pitchFamily="2" charset="-78"/>
              </a:rPr>
              <a:t>، </a:t>
            </a:r>
            <a:r>
              <a:rPr lang="fa-IR" b="0" i="0" dirty="0">
                <a:solidFill>
                  <a:srgbClr val="000000"/>
                </a:solidFill>
                <a:effectLst/>
                <a:latin typeface="Vazirmatn"/>
                <a:cs typeface="B Nazanin" panose="00000400000000000000" pitchFamily="2" charset="-78"/>
              </a:rPr>
              <a:t>متخصص بیهوشی بایستی با جراح در مورد</a:t>
            </a:r>
            <a:r>
              <a:rPr lang="fa-IR" dirty="0">
                <a:solidFill>
                  <a:srgbClr val="000000"/>
                </a:solidFill>
                <a:latin typeface="Vazirmatn"/>
                <a:cs typeface="B Nazanin" panose="00000400000000000000" pitchFamily="2" charset="-78"/>
              </a:rPr>
              <a:t> </a:t>
            </a:r>
            <a:r>
              <a:rPr lang="fa-IR" b="0" i="0" dirty="0">
                <a:solidFill>
                  <a:srgbClr val="000000"/>
                </a:solidFill>
                <a:effectLst/>
                <a:latin typeface="Vazirmatn"/>
                <a:cs typeface="B Nazanin" panose="00000400000000000000" pitchFamily="2" charset="-78"/>
              </a:rPr>
              <a:t>احتمال وقوع أن صحبت نمايد.</a:t>
            </a:r>
          </a:p>
          <a:p>
            <a:pPr algn="r" rtl="1"/>
            <a:r>
              <a:rPr lang="fa-IR" b="0" i="0" dirty="0">
                <a:solidFill>
                  <a:srgbClr val="000000"/>
                </a:solidFill>
                <a:effectLst/>
                <a:latin typeface="Vazirmatn"/>
                <a:cs typeface="B Nazanin" panose="00000400000000000000" pitchFamily="2" charset="-78"/>
              </a:rPr>
              <a:t>قبل از برش پوست تیم بایستی احتمال از دست دادن خون زیاد را در بیمار به بحث بگذارند و در صورتی که این مورد خطر مهمی است از وجود راه وریدی مناسب مطمئن شوند. </a:t>
            </a:r>
          </a:p>
          <a:p>
            <a:pPr algn="r" rtl="1"/>
            <a:r>
              <a:rPr lang="fa-IR" b="0" i="0" dirty="0">
                <a:solidFill>
                  <a:srgbClr val="000000"/>
                </a:solidFill>
                <a:effectLst/>
                <a:latin typeface="Vazirmatn"/>
                <a:cs typeface="B Nazanin" panose="00000400000000000000" pitchFamily="2" charset="-78"/>
              </a:rPr>
              <a:t>یکی از اعضای تیم وجود فرآورده های خونی مورد لزوم برای عمل جراحی را تایید نماید. </a:t>
            </a:r>
          </a:p>
        </p:txBody>
      </p:sp>
      <p:sp>
        <p:nvSpPr>
          <p:cNvPr id="4" name="Date Placeholder 3">
            <a:extLst>
              <a:ext uri="{FF2B5EF4-FFF2-40B4-BE49-F238E27FC236}">
                <a16:creationId xmlns:a16="http://schemas.microsoft.com/office/drawing/2014/main" xmlns="" id="{7B0105BC-0501-4125-A37C-FA929F8798D6}"/>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C0FCB35C-E85E-4257-8151-BA56F2F5FEB4}"/>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19B5AD22-CCC6-4D67-9D2F-04AE2960AD42}"/>
              </a:ext>
            </a:extLst>
          </p:cNvPr>
          <p:cNvSpPr>
            <a:spLocks noGrp="1"/>
          </p:cNvSpPr>
          <p:nvPr>
            <p:ph type="sldNum" sz="quarter" idx="12"/>
          </p:nvPr>
        </p:nvSpPr>
        <p:spPr/>
        <p:txBody>
          <a:bodyPr/>
          <a:lstStyle/>
          <a:p>
            <a:fld id="{0BC2AB5B-3E25-452A-AB8A-34DFAC903C03}" type="slidenum">
              <a:rPr lang="en-US" smtClean="0"/>
              <a:t>42</a:t>
            </a:fld>
            <a:endParaRPr lang="en-US"/>
          </a:p>
        </p:txBody>
      </p:sp>
    </p:spTree>
    <p:extLst>
      <p:ext uri="{BB962C8B-B14F-4D97-AF65-F5344CB8AC3E}">
        <p14:creationId xmlns:p14="http://schemas.microsoft.com/office/powerpoint/2010/main" val="3182526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228F6-7AED-443A-A0B0-64B5864E1B9E}"/>
              </a:ext>
            </a:extLst>
          </p:cNvPr>
          <p:cNvSpPr>
            <a:spLocks noGrp="1"/>
          </p:cNvSpPr>
          <p:nvPr>
            <p:ph type="title"/>
          </p:nvPr>
        </p:nvSpPr>
        <p:spPr>
          <a:xfrm>
            <a:off x="359923" y="318749"/>
            <a:ext cx="11677884" cy="1013940"/>
          </a:xfrm>
        </p:spPr>
        <p:txBody>
          <a:bodyPr>
            <a:noAutofit/>
          </a:bodyPr>
          <a:lstStyle/>
          <a:p>
            <a:pPr algn="r" rtl="1"/>
            <a:r>
              <a:rPr lang="fa-IR" sz="2800" b="1" i="0" dirty="0">
                <a:solidFill>
                  <a:srgbClr val="C00000"/>
                </a:solidFill>
                <a:effectLst/>
                <a:latin typeface="Vazirmatn"/>
                <a:cs typeface="B Nazanin" panose="00000400000000000000" pitchFamily="2" charset="-78"/>
              </a:rPr>
              <a:t>توصیه بمنظور اجتناب از ایجاد واکنش ناخواسته دارویی با واکنش آلرژیک شناخته شده در بیمار</a:t>
            </a:r>
            <a:endParaRPr lang="en-US" sz="2800" dirty="0">
              <a:solidFill>
                <a:srgbClr val="C00000"/>
              </a:solidFill>
            </a:endParaRPr>
          </a:p>
        </p:txBody>
      </p:sp>
      <p:sp>
        <p:nvSpPr>
          <p:cNvPr id="3" name="Content Placeholder 2">
            <a:extLst>
              <a:ext uri="{FF2B5EF4-FFF2-40B4-BE49-F238E27FC236}">
                <a16:creationId xmlns:a16="http://schemas.microsoft.com/office/drawing/2014/main" xmlns="" id="{6A510669-E546-47DD-BAFE-28D4577F2B73}"/>
              </a:ext>
            </a:extLst>
          </p:cNvPr>
          <p:cNvSpPr>
            <a:spLocks noGrp="1"/>
          </p:cNvSpPr>
          <p:nvPr>
            <p:ph idx="1"/>
          </p:nvPr>
        </p:nvSpPr>
        <p:spPr>
          <a:xfrm>
            <a:off x="359923" y="1332689"/>
            <a:ext cx="11429999" cy="4902741"/>
          </a:xfrm>
          <a:custGeom>
            <a:avLst/>
            <a:gdLst>
              <a:gd name="connsiteX0" fmla="*/ 0 w 11429999"/>
              <a:gd name="connsiteY0" fmla="*/ 0 h 4902741"/>
              <a:gd name="connsiteX1" fmla="*/ 800100 w 11429999"/>
              <a:gd name="connsiteY1" fmla="*/ 0 h 4902741"/>
              <a:gd name="connsiteX2" fmla="*/ 1028700 w 11429999"/>
              <a:gd name="connsiteY2" fmla="*/ 0 h 4902741"/>
              <a:gd name="connsiteX3" fmla="*/ 1485900 w 11429999"/>
              <a:gd name="connsiteY3" fmla="*/ 0 h 4902741"/>
              <a:gd name="connsiteX4" fmla="*/ 2171700 w 11429999"/>
              <a:gd name="connsiteY4" fmla="*/ 0 h 4902741"/>
              <a:gd name="connsiteX5" fmla="*/ 2400300 w 11429999"/>
              <a:gd name="connsiteY5" fmla="*/ 0 h 4902741"/>
              <a:gd name="connsiteX6" fmla="*/ 2857500 w 11429999"/>
              <a:gd name="connsiteY6" fmla="*/ 0 h 4902741"/>
              <a:gd name="connsiteX7" fmla="*/ 3429000 w 11429999"/>
              <a:gd name="connsiteY7" fmla="*/ 0 h 4902741"/>
              <a:gd name="connsiteX8" fmla="*/ 3657600 w 11429999"/>
              <a:gd name="connsiteY8" fmla="*/ 0 h 4902741"/>
              <a:gd name="connsiteX9" fmla="*/ 3886200 w 11429999"/>
              <a:gd name="connsiteY9" fmla="*/ 0 h 4902741"/>
              <a:gd name="connsiteX10" fmla="*/ 4457700 w 11429999"/>
              <a:gd name="connsiteY10" fmla="*/ 0 h 4902741"/>
              <a:gd name="connsiteX11" fmla="*/ 5143500 w 11429999"/>
              <a:gd name="connsiteY11" fmla="*/ 0 h 4902741"/>
              <a:gd name="connsiteX12" fmla="*/ 5829299 w 11429999"/>
              <a:gd name="connsiteY12" fmla="*/ 0 h 4902741"/>
              <a:gd name="connsiteX13" fmla="*/ 6515099 w 11429999"/>
              <a:gd name="connsiteY13" fmla="*/ 0 h 4902741"/>
              <a:gd name="connsiteX14" fmla="*/ 6857999 w 11429999"/>
              <a:gd name="connsiteY14" fmla="*/ 0 h 4902741"/>
              <a:gd name="connsiteX15" fmla="*/ 7200899 w 11429999"/>
              <a:gd name="connsiteY15" fmla="*/ 0 h 4902741"/>
              <a:gd name="connsiteX16" fmla="*/ 7543799 w 11429999"/>
              <a:gd name="connsiteY16" fmla="*/ 0 h 4902741"/>
              <a:gd name="connsiteX17" fmla="*/ 8115299 w 11429999"/>
              <a:gd name="connsiteY17" fmla="*/ 0 h 4902741"/>
              <a:gd name="connsiteX18" fmla="*/ 8801099 w 11429999"/>
              <a:gd name="connsiteY18" fmla="*/ 0 h 4902741"/>
              <a:gd name="connsiteX19" fmla="*/ 9486899 w 11429999"/>
              <a:gd name="connsiteY19" fmla="*/ 0 h 4902741"/>
              <a:gd name="connsiteX20" fmla="*/ 10058399 w 11429999"/>
              <a:gd name="connsiteY20" fmla="*/ 0 h 4902741"/>
              <a:gd name="connsiteX21" fmla="*/ 10515599 w 11429999"/>
              <a:gd name="connsiteY21" fmla="*/ 0 h 4902741"/>
              <a:gd name="connsiteX22" fmla="*/ 11429999 w 11429999"/>
              <a:gd name="connsiteY22" fmla="*/ 0 h 4902741"/>
              <a:gd name="connsiteX23" fmla="*/ 11429999 w 11429999"/>
              <a:gd name="connsiteY23" fmla="*/ 544749 h 4902741"/>
              <a:gd name="connsiteX24" fmla="*/ 11429999 w 11429999"/>
              <a:gd name="connsiteY24" fmla="*/ 942416 h 4902741"/>
              <a:gd name="connsiteX25" fmla="*/ 11429999 w 11429999"/>
              <a:gd name="connsiteY25" fmla="*/ 1585220 h 4902741"/>
              <a:gd name="connsiteX26" fmla="*/ 11429999 w 11429999"/>
              <a:gd name="connsiteY26" fmla="*/ 2129969 h 4902741"/>
              <a:gd name="connsiteX27" fmla="*/ 11429999 w 11429999"/>
              <a:gd name="connsiteY27" fmla="*/ 2723745 h 4902741"/>
              <a:gd name="connsiteX28" fmla="*/ 11429999 w 11429999"/>
              <a:gd name="connsiteY28" fmla="*/ 3170439 h 4902741"/>
              <a:gd name="connsiteX29" fmla="*/ 11429999 w 11429999"/>
              <a:gd name="connsiteY29" fmla="*/ 3715188 h 4902741"/>
              <a:gd name="connsiteX30" fmla="*/ 11429999 w 11429999"/>
              <a:gd name="connsiteY30" fmla="*/ 4259937 h 4902741"/>
              <a:gd name="connsiteX31" fmla="*/ 11429999 w 11429999"/>
              <a:gd name="connsiteY31" fmla="*/ 4902741 h 4902741"/>
              <a:gd name="connsiteX32" fmla="*/ 10858499 w 11429999"/>
              <a:gd name="connsiteY32" fmla="*/ 4902741 h 4902741"/>
              <a:gd name="connsiteX33" fmla="*/ 10401299 w 11429999"/>
              <a:gd name="connsiteY33" fmla="*/ 4902741 h 4902741"/>
              <a:gd name="connsiteX34" fmla="*/ 9715499 w 11429999"/>
              <a:gd name="connsiteY34" fmla="*/ 4902741 h 4902741"/>
              <a:gd name="connsiteX35" fmla="*/ 9143999 w 11429999"/>
              <a:gd name="connsiteY35" fmla="*/ 4902741 h 4902741"/>
              <a:gd name="connsiteX36" fmla="*/ 8572499 w 11429999"/>
              <a:gd name="connsiteY36" fmla="*/ 4902741 h 4902741"/>
              <a:gd name="connsiteX37" fmla="*/ 8229599 w 11429999"/>
              <a:gd name="connsiteY37" fmla="*/ 4902741 h 4902741"/>
              <a:gd name="connsiteX38" fmla="*/ 7658099 w 11429999"/>
              <a:gd name="connsiteY38" fmla="*/ 4902741 h 4902741"/>
              <a:gd name="connsiteX39" fmla="*/ 7200899 w 11429999"/>
              <a:gd name="connsiteY39" fmla="*/ 4902741 h 4902741"/>
              <a:gd name="connsiteX40" fmla="*/ 6400799 w 11429999"/>
              <a:gd name="connsiteY40" fmla="*/ 4902741 h 4902741"/>
              <a:gd name="connsiteX41" fmla="*/ 5600700 w 11429999"/>
              <a:gd name="connsiteY41" fmla="*/ 4902741 h 4902741"/>
              <a:gd name="connsiteX42" fmla="*/ 5029200 w 11429999"/>
              <a:gd name="connsiteY42" fmla="*/ 4902741 h 4902741"/>
              <a:gd name="connsiteX43" fmla="*/ 4572000 w 11429999"/>
              <a:gd name="connsiteY43" fmla="*/ 4902741 h 4902741"/>
              <a:gd name="connsiteX44" fmla="*/ 4000500 w 11429999"/>
              <a:gd name="connsiteY44" fmla="*/ 4902741 h 4902741"/>
              <a:gd name="connsiteX45" fmla="*/ 3771900 w 11429999"/>
              <a:gd name="connsiteY45" fmla="*/ 4902741 h 4902741"/>
              <a:gd name="connsiteX46" fmla="*/ 3314700 w 11429999"/>
              <a:gd name="connsiteY46" fmla="*/ 4902741 h 4902741"/>
              <a:gd name="connsiteX47" fmla="*/ 3086100 w 11429999"/>
              <a:gd name="connsiteY47" fmla="*/ 4902741 h 4902741"/>
              <a:gd name="connsiteX48" fmla="*/ 2514600 w 11429999"/>
              <a:gd name="connsiteY48" fmla="*/ 4902741 h 4902741"/>
              <a:gd name="connsiteX49" fmla="*/ 1714500 w 11429999"/>
              <a:gd name="connsiteY49" fmla="*/ 4902741 h 4902741"/>
              <a:gd name="connsiteX50" fmla="*/ 1257300 w 11429999"/>
              <a:gd name="connsiteY50" fmla="*/ 4902741 h 4902741"/>
              <a:gd name="connsiteX51" fmla="*/ 914400 w 11429999"/>
              <a:gd name="connsiteY51" fmla="*/ 4902741 h 4902741"/>
              <a:gd name="connsiteX52" fmla="*/ 0 w 11429999"/>
              <a:gd name="connsiteY52" fmla="*/ 4902741 h 4902741"/>
              <a:gd name="connsiteX53" fmla="*/ 0 w 11429999"/>
              <a:gd name="connsiteY53" fmla="*/ 4259937 h 4902741"/>
              <a:gd name="connsiteX54" fmla="*/ 0 w 11429999"/>
              <a:gd name="connsiteY54" fmla="*/ 3862270 h 4902741"/>
              <a:gd name="connsiteX55" fmla="*/ 0 w 11429999"/>
              <a:gd name="connsiteY55" fmla="*/ 3219467 h 4902741"/>
              <a:gd name="connsiteX56" fmla="*/ 0 w 11429999"/>
              <a:gd name="connsiteY56" fmla="*/ 2772772 h 4902741"/>
              <a:gd name="connsiteX57" fmla="*/ 0 w 11429999"/>
              <a:gd name="connsiteY57" fmla="*/ 2277051 h 4902741"/>
              <a:gd name="connsiteX58" fmla="*/ 0 w 11429999"/>
              <a:gd name="connsiteY58" fmla="*/ 1781329 h 4902741"/>
              <a:gd name="connsiteX59" fmla="*/ 0 w 11429999"/>
              <a:gd name="connsiteY59" fmla="*/ 1383662 h 4902741"/>
              <a:gd name="connsiteX60" fmla="*/ 0 w 11429999"/>
              <a:gd name="connsiteY60" fmla="*/ 789886 h 4902741"/>
              <a:gd name="connsiteX61" fmla="*/ 0 w 11429999"/>
              <a:gd name="connsiteY61" fmla="*/ 0 h 490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429999" h="4902741" fill="none" extrusionOk="0">
                <a:moveTo>
                  <a:pt x="0" y="0"/>
                </a:moveTo>
                <a:cubicBezTo>
                  <a:pt x="285792" y="-49557"/>
                  <a:pt x="517541" y="51465"/>
                  <a:pt x="800100" y="0"/>
                </a:cubicBezTo>
                <a:cubicBezTo>
                  <a:pt x="1082659" y="-51465"/>
                  <a:pt x="930193" y="2555"/>
                  <a:pt x="1028700" y="0"/>
                </a:cubicBezTo>
                <a:cubicBezTo>
                  <a:pt x="1127207" y="-2555"/>
                  <a:pt x="1390210" y="4131"/>
                  <a:pt x="1485900" y="0"/>
                </a:cubicBezTo>
                <a:cubicBezTo>
                  <a:pt x="1581590" y="-4131"/>
                  <a:pt x="1847272" y="1144"/>
                  <a:pt x="2171700" y="0"/>
                </a:cubicBezTo>
                <a:cubicBezTo>
                  <a:pt x="2496128" y="-1144"/>
                  <a:pt x="2322597" y="190"/>
                  <a:pt x="2400300" y="0"/>
                </a:cubicBezTo>
                <a:cubicBezTo>
                  <a:pt x="2478003" y="-190"/>
                  <a:pt x="2744601" y="10026"/>
                  <a:pt x="2857500" y="0"/>
                </a:cubicBezTo>
                <a:cubicBezTo>
                  <a:pt x="2970399" y="-10026"/>
                  <a:pt x="3178653" y="11735"/>
                  <a:pt x="3429000" y="0"/>
                </a:cubicBezTo>
                <a:cubicBezTo>
                  <a:pt x="3679347" y="-11735"/>
                  <a:pt x="3555004" y="21266"/>
                  <a:pt x="3657600" y="0"/>
                </a:cubicBezTo>
                <a:cubicBezTo>
                  <a:pt x="3760196" y="-21266"/>
                  <a:pt x="3772982" y="24608"/>
                  <a:pt x="3886200" y="0"/>
                </a:cubicBezTo>
                <a:cubicBezTo>
                  <a:pt x="3999418" y="-24608"/>
                  <a:pt x="4327462" y="3774"/>
                  <a:pt x="4457700" y="0"/>
                </a:cubicBezTo>
                <a:cubicBezTo>
                  <a:pt x="4587938" y="-3774"/>
                  <a:pt x="4948892" y="30642"/>
                  <a:pt x="5143500" y="0"/>
                </a:cubicBezTo>
                <a:cubicBezTo>
                  <a:pt x="5338108" y="-30642"/>
                  <a:pt x="5614619" y="30388"/>
                  <a:pt x="5829299" y="0"/>
                </a:cubicBezTo>
                <a:cubicBezTo>
                  <a:pt x="6043979" y="-30388"/>
                  <a:pt x="6274305" y="46522"/>
                  <a:pt x="6515099" y="0"/>
                </a:cubicBezTo>
                <a:cubicBezTo>
                  <a:pt x="6755893" y="-46522"/>
                  <a:pt x="6713303" y="26177"/>
                  <a:pt x="6857999" y="0"/>
                </a:cubicBezTo>
                <a:cubicBezTo>
                  <a:pt x="7002695" y="-26177"/>
                  <a:pt x="7051922" y="18580"/>
                  <a:pt x="7200899" y="0"/>
                </a:cubicBezTo>
                <a:cubicBezTo>
                  <a:pt x="7349876" y="-18580"/>
                  <a:pt x="7459639" y="20001"/>
                  <a:pt x="7543799" y="0"/>
                </a:cubicBezTo>
                <a:cubicBezTo>
                  <a:pt x="7627959" y="-20001"/>
                  <a:pt x="7966428" y="17110"/>
                  <a:pt x="8115299" y="0"/>
                </a:cubicBezTo>
                <a:cubicBezTo>
                  <a:pt x="8264170" y="-17110"/>
                  <a:pt x="8556016" y="1478"/>
                  <a:pt x="8801099" y="0"/>
                </a:cubicBezTo>
                <a:cubicBezTo>
                  <a:pt x="9046182" y="-1478"/>
                  <a:pt x="9173336" y="57674"/>
                  <a:pt x="9486899" y="0"/>
                </a:cubicBezTo>
                <a:cubicBezTo>
                  <a:pt x="9800462" y="-57674"/>
                  <a:pt x="9859848" y="4615"/>
                  <a:pt x="10058399" y="0"/>
                </a:cubicBezTo>
                <a:cubicBezTo>
                  <a:pt x="10256950" y="-4615"/>
                  <a:pt x="10304595" y="17650"/>
                  <a:pt x="10515599" y="0"/>
                </a:cubicBezTo>
                <a:cubicBezTo>
                  <a:pt x="10726603" y="-17650"/>
                  <a:pt x="11175099" y="59316"/>
                  <a:pt x="11429999" y="0"/>
                </a:cubicBezTo>
                <a:cubicBezTo>
                  <a:pt x="11464647" y="247305"/>
                  <a:pt x="11380860" y="427181"/>
                  <a:pt x="11429999" y="544749"/>
                </a:cubicBezTo>
                <a:cubicBezTo>
                  <a:pt x="11479138" y="662317"/>
                  <a:pt x="11395237" y="828175"/>
                  <a:pt x="11429999" y="942416"/>
                </a:cubicBezTo>
                <a:cubicBezTo>
                  <a:pt x="11464761" y="1056657"/>
                  <a:pt x="11426209" y="1414086"/>
                  <a:pt x="11429999" y="1585220"/>
                </a:cubicBezTo>
                <a:cubicBezTo>
                  <a:pt x="11433789" y="1756354"/>
                  <a:pt x="11373015" y="1984214"/>
                  <a:pt x="11429999" y="2129969"/>
                </a:cubicBezTo>
                <a:cubicBezTo>
                  <a:pt x="11486983" y="2275724"/>
                  <a:pt x="11425773" y="2580029"/>
                  <a:pt x="11429999" y="2723745"/>
                </a:cubicBezTo>
                <a:cubicBezTo>
                  <a:pt x="11434225" y="2867461"/>
                  <a:pt x="11425508" y="2998727"/>
                  <a:pt x="11429999" y="3170439"/>
                </a:cubicBezTo>
                <a:cubicBezTo>
                  <a:pt x="11434490" y="3342151"/>
                  <a:pt x="11366940" y="3492071"/>
                  <a:pt x="11429999" y="3715188"/>
                </a:cubicBezTo>
                <a:cubicBezTo>
                  <a:pt x="11493058" y="3938305"/>
                  <a:pt x="11426791" y="4006451"/>
                  <a:pt x="11429999" y="4259937"/>
                </a:cubicBezTo>
                <a:cubicBezTo>
                  <a:pt x="11433207" y="4513423"/>
                  <a:pt x="11381720" y="4646190"/>
                  <a:pt x="11429999" y="4902741"/>
                </a:cubicBezTo>
                <a:cubicBezTo>
                  <a:pt x="11285505" y="4933796"/>
                  <a:pt x="10991212" y="4846888"/>
                  <a:pt x="10858499" y="4902741"/>
                </a:cubicBezTo>
                <a:cubicBezTo>
                  <a:pt x="10725786" y="4958594"/>
                  <a:pt x="10512923" y="4892703"/>
                  <a:pt x="10401299" y="4902741"/>
                </a:cubicBezTo>
                <a:cubicBezTo>
                  <a:pt x="10289675" y="4912779"/>
                  <a:pt x="9860727" y="4896777"/>
                  <a:pt x="9715499" y="4902741"/>
                </a:cubicBezTo>
                <a:cubicBezTo>
                  <a:pt x="9570271" y="4908705"/>
                  <a:pt x="9259366" y="4874036"/>
                  <a:pt x="9143999" y="4902741"/>
                </a:cubicBezTo>
                <a:cubicBezTo>
                  <a:pt x="9028632" y="4931446"/>
                  <a:pt x="8754471" y="4839705"/>
                  <a:pt x="8572499" y="4902741"/>
                </a:cubicBezTo>
                <a:cubicBezTo>
                  <a:pt x="8390527" y="4965777"/>
                  <a:pt x="8343187" y="4865004"/>
                  <a:pt x="8229599" y="4902741"/>
                </a:cubicBezTo>
                <a:cubicBezTo>
                  <a:pt x="8116011" y="4940478"/>
                  <a:pt x="7829729" y="4901033"/>
                  <a:pt x="7658099" y="4902741"/>
                </a:cubicBezTo>
                <a:cubicBezTo>
                  <a:pt x="7486469" y="4904449"/>
                  <a:pt x="7415541" y="4869302"/>
                  <a:pt x="7200899" y="4902741"/>
                </a:cubicBezTo>
                <a:cubicBezTo>
                  <a:pt x="6986257" y="4936180"/>
                  <a:pt x="6647938" y="4849862"/>
                  <a:pt x="6400799" y="4902741"/>
                </a:cubicBezTo>
                <a:cubicBezTo>
                  <a:pt x="6153660" y="4955620"/>
                  <a:pt x="5806354" y="4898624"/>
                  <a:pt x="5600700" y="4902741"/>
                </a:cubicBezTo>
                <a:cubicBezTo>
                  <a:pt x="5395046" y="4906858"/>
                  <a:pt x="5207589" y="4877051"/>
                  <a:pt x="5029200" y="4902741"/>
                </a:cubicBezTo>
                <a:cubicBezTo>
                  <a:pt x="4850811" y="4928431"/>
                  <a:pt x="4761540" y="4873620"/>
                  <a:pt x="4572000" y="4902741"/>
                </a:cubicBezTo>
                <a:cubicBezTo>
                  <a:pt x="4382460" y="4931862"/>
                  <a:pt x="4193633" y="4878500"/>
                  <a:pt x="4000500" y="4902741"/>
                </a:cubicBezTo>
                <a:cubicBezTo>
                  <a:pt x="3807367" y="4926982"/>
                  <a:pt x="3856036" y="4890036"/>
                  <a:pt x="3771900" y="4902741"/>
                </a:cubicBezTo>
                <a:cubicBezTo>
                  <a:pt x="3687764" y="4915446"/>
                  <a:pt x="3529599" y="4862385"/>
                  <a:pt x="3314700" y="4902741"/>
                </a:cubicBezTo>
                <a:cubicBezTo>
                  <a:pt x="3099801" y="4943097"/>
                  <a:pt x="3155066" y="4896700"/>
                  <a:pt x="3086100" y="4902741"/>
                </a:cubicBezTo>
                <a:cubicBezTo>
                  <a:pt x="3017134" y="4908782"/>
                  <a:pt x="2761451" y="4864793"/>
                  <a:pt x="2514600" y="4902741"/>
                </a:cubicBezTo>
                <a:cubicBezTo>
                  <a:pt x="2267749" y="4940689"/>
                  <a:pt x="1948189" y="4859837"/>
                  <a:pt x="1714500" y="4902741"/>
                </a:cubicBezTo>
                <a:cubicBezTo>
                  <a:pt x="1480811" y="4945645"/>
                  <a:pt x="1405810" y="4861284"/>
                  <a:pt x="1257300" y="4902741"/>
                </a:cubicBezTo>
                <a:cubicBezTo>
                  <a:pt x="1108790" y="4944198"/>
                  <a:pt x="1046552" y="4882850"/>
                  <a:pt x="914400" y="4902741"/>
                </a:cubicBezTo>
                <a:cubicBezTo>
                  <a:pt x="782248" y="4922632"/>
                  <a:pt x="418273" y="4814579"/>
                  <a:pt x="0" y="4902741"/>
                </a:cubicBezTo>
                <a:cubicBezTo>
                  <a:pt x="-2113" y="4691952"/>
                  <a:pt x="11699" y="4575229"/>
                  <a:pt x="0" y="4259937"/>
                </a:cubicBezTo>
                <a:cubicBezTo>
                  <a:pt x="-11699" y="3944645"/>
                  <a:pt x="45338" y="3952955"/>
                  <a:pt x="0" y="3862270"/>
                </a:cubicBezTo>
                <a:cubicBezTo>
                  <a:pt x="-45338" y="3771585"/>
                  <a:pt x="62147" y="3534682"/>
                  <a:pt x="0" y="3219467"/>
                </a:cubicBezTo>
                <a:cubicBezTo>
                  <a:pt x="-62147" y="2904252"/>
                  <a:pt x="12537" y="2876659"/>
                  <a:pt x="0" y="2772772"/>
                </a:cubicBezTo>
                <a:cubicBezTo>
                  <a:pt x="-12537" y="2668886"/>
                  <a:pt x="53010" y="2512749"/>
                  <a:pt x="0" y="2277051"/>
                </a:cubicBezTo>
                <a:cubicBezTo>
                  <a:pt x="-53010" y="2041353"/>
                  <a:pt x="23294" y="2027520"/>
                  <a:pt x="0" y="1781329"/>
                </a:cubicBezTo>
                <a:cubicBezTo>
                  <a:pt x="-23294" y="1535138"/>
                  <a:pt x="28802" y="1552607"/>
                  <a:pt x="0" y="1383662"/>
                </a:cubicBezTo>
                <a:cubicBezTo>
                  <a:pt x="-28802" y="1214717"/>
                  <a:pt x="37169" y="1030371"/>
                  <a:pt x="0" y="789886"/>
                </a:cubicBezTo>
                <a:cubicBezTo>
                  <a:pt x="-37169" y="549401"/>
                  <a:pt x="26522" y="274268"/>
                  <a:pt x="0" y="0"/>
                </a:cubicBezTo>
                <a:close/>
              </a:path>
              <a:path w="11429999" h="4902741" stroke="0" extrusionOk="0">
                <a:moveTo>
                  <a:pt x="0" y="0"/>
                </a:moveTo>
                <a:cubicBezTo>
                  <a:pt x="89218" y="-10147"/>
                  <a:pt x="127122" y="10048"/>
                  <a:pt x="228600" y="0"/>
                </a:cubicBezTo>
                <a:cubicBezTo>
                  <a:pt x="330078" y="-10048"/>
                  <a:pt x="562935" y="8714"/>
                  <a:pt x="800100" y="0"/>
                </a:cubicBezTo>
                <a:cubicBezTo>
                  <a:pt x="1037265" y="-8714"/>
                  <a:pt x="1073086" y="38671"/>
                  <a:pt x="1143000" y="0"/>
                </a:cubicBezTo>
                <a:cubicBezTo>
                  <a:pt x="1212914" y="-38671"/>
                  <a:pt x="1289748" y="12122"/>
                  <a:pt x="1371600" y="0"/>
                </a:cubicBezTo>
                <a:cubicBezTo>
                  <a:pt x="1453452" y="-12122"/>
                  <a:pt x="1792518" y="1338"/>
                  <a:pt x="2057400" y="0"/>
                </a:cubicBezTo>
                <a:cubicBezTo>
                  <a:pt x="2322282" y="-1338"/>
                  <a:pt x="2542311" y="58109"/>
                  <a:pt x="2857500" y="0"/>
                </a:cubicBezTo>
                <a:cubicBezTo>
                  <a:pt x="3172689" y="-58109"/>
                  <a:pt x="3299062" y="58200"/>
                  <a:pt x="3657600" y="0"/>
                </a:cubicBezTo>
                <a:cubicBezTo>
                  <a:pt x="4016138" y="-58200"/>
                  <a:pt x="3779036" y="12004"/>
                  <a:pt x="3886200" y="0"/>
                </a:cubicBezTo>
                <a:cubicBezTo>
                  <a:pt x="3993364" y="-12004"/>
                  <a:pt x="4207832" y="20330"/>
                  <a:pt x="4457700" y="0"/>
                </a:cubicBezTo>
                <a:cubicBezTo>
                  <a:pt x="4707568" y="-20330"/>
                  <a:pt x="4757945" y="54201"/>
                  <a:pt x="5029200" y="0"/>
                </a:cubicBezTo>
                <a:cubicBezTo>
                  <a:pt x="5300455" y="-54201"/>
                  <a:pt x="5147403" y="23944"/>
                  <a:pt x="5257800" y="0"/>
                </a:cubicBezTo>
                <a:cubicBezTo>
                  <a:pt x="5368197" y="-23944"/>
                  <a:pt x="5548147" y="45562"/>
                  <a:pt x="5715000" y="0"/>
                </a:cubicBezTo>
                <a:cubicBezTo>
                  <a:pt x="5881853" y="-45562"/>
                  <a:pt x="5994538" y="38735"/>
                  <a:pt x="6172199" y="0"/>
                </a:cubicBezTo>
                <a:cubicBezTo>
                  <a:pt x="6349860" y="-38735"/>
                  <a:pt x="6512019" y="33609"/>
                  <a:pt x="6629399" y="0"/>
                </a:cubicBezTo>
                <a:cubicBezTo>
                  <a:pt x="6746779" y="-33609"/>
                  <a:pt x="6825539" y="38731"/>
                  <a:pt x="6972299" y="0"/>
                </a:cubicBezTo>
                <a:cubicBezTo>
                  <a:pt x="7119059" y="-38731"/>
                  <a:pt x="7420329" y="46043"/>
                  <a:pt x="7772399" y="0"/>
                </a:cubicBezTo>
                <a:cubicBezTo>
                  <a:pt x="8124469" y="-46043"/>
                  <a:pt x="7907552" y="13518"/>
                  <a:pt x="8000999" y="0"/>
                </a:cubicBezTo>
                <a:cubicBezTo>
                  <a:pt x="8094446" y="-13518"/>
                  <a:pt x="8513402" y="68057"/>
                  <a:pt x="8801099" y="0"/>
                </a:cubicBezTo>
                <a:cubicBezTo>
                  <a:pt x="9088796" y="-68057"/>
                  <a:pt x="9395028" y="11767"/>
                  <a:pt x="9601199" y="0"/>
                </a:cubicBezTo>
                <a:cubicBezTo>
                  <a:pt x="9807370" y="-11767"/>
                  <a:pt x="10165217" y="51166"/>
                  <a:pt x="10401299" y="0"/>
                </a:cubicBezTo>
                <a:cubicBezTo>
                  <a:pt x="10637381" y="-51166"/>
                  <a:pt x="11061559" y="41817"/>
                  <a:pt x="11429999" y="0"/>
                </a:cubicBezTo>
                <a:cubicBezTo>
                  <a:pt x="11484940" y="129835"/>
                  <a:pt x="11376673" y="315682"/>
                  <a:pt x="11429999" y="495722"/>
                </a:cubicBezTo>
                <a:cubicBezTo>
                  <a:pt x="11483325" y="675762"/>
                  <a:pt x="11413555" y="841635"/>
                  <a:pt x="11429999" y="1089498"/>
                </a:cubicBezTo>
                <a:cubicBezTo>
                  <a:pt x="11446443" y="1337361"/>
                  <a:pt x="11414828" y="1501344"/>
                  <a:pt x="11429999" y="1634247"/>
                </a:cubicBezTo>
                <a:cubicBezTo>
                  <a:pt x="11445170" y="1767150"/>
                  <a:pt x="11376345" y="1991440"/>
                  <a:pt x="11429999" y="2129969"/>
                </a:cubicBezTo>
                <a:cubicBezTo>
                  <a:pt x="11483653" y="2268498"/>
                  <a:pt x="11395163" y="2479838"/>
                  <a:pt x="11429999" y="2772772"/>
                </a:cubicBezTo>
                <a:cubicBezTo>
                  <a:pt x="11464835" y="3065706"/>
                  <a:pt x="11401912" y="3037815"/>
                  <a:pt x="11429999" y="3170439"/>
                </a:cubicBezTo>
                <a:cubicBezTo>
                  <a:pt x="11458086" y="3303063"/>
                  <a:pt x="11404461" y="3602025"/>
                  <a:pt x="11429999" y="3764216"/>
                </a:cubicBezTo>
                <a:cubicBezTo>
                  <a:pt x="11455537" y="3926407"/>
                  <a:pt x="11416911" y="4217032"/>
                  <a:pt x="11429999" y="4407019"/>
                </a:cubicBezTo>
                <a:cubicBezTo>
                  <a:pt x="11443087" y="4597006"/>
                  <a:pt x="11387136" y="4742703"/>
                  <a:pt x="11429999" y="4902741"/>
                </a:cubicBezTo>
                <a:cubicBezTo>
                  <a:pt x="11285790" y="4940379"/>
                  <a:pt x="11071715" y="4889020"/>
                  <a:pt x="10972799" y="4902741"/>
                </a:cubicBezTo>
                <a:cubicBezTo>
                  <a:pt x="10873883" y="4916462"/>
                  <a:pt x="10832721" y="4892418"/>
                  <a:pt x="10744199" y="4902741"/>
                </a:cubicBezTo>
                <a:cubicBezTo>
                  <a:pt x="10655677" y="4913064"/>
                  <a:pt x="10492901" y="4863650"/>
                  <a:pt x="10401299" y="4902741"/>
                </a:cubicBezTo>
                <a:cubicBezTo>
                  <a:pt x="10309697" y="4941832"/>
                  <a:pt x="10000756" y="4842286"/>
                  <a:pt x="9715499" y="4902741"/>
                </a:cubicBezTo>
                <a:cubicBezTo>
                  <a:pt x="9430242" y="4963196"/>
                  <a:pt x="9359474" y="4849668"/>
                  <a:pt x="9143999" y="4902741"/>
                </a:cubicBezTo>
                <a:cubicBezTo>
                  <a:pt x="8928524" y="4955814"/>
                  <a:pt x="8639843" y="4849185"/>
                  <a:pt x="8458199" y="4902741"/>
                </a:cubicBezTo>
                <a:cubicBezTo>
                  <a:pt x="8276555" y="4956297"/>
                  <a:pt x="8223632" y="4889013"/>
                  <a:pt x="8000999" y="4902741"/>
                </a:cubicBezTo>
                <a:cubicBezTo>
                  <a:pt x="7778366" y="4916469"/>
                  <a:pt x="7824077" y="4897981"/>
                  <a:pt x="7772399" y="4902741"/>
                </a:cubicBezTo>
                <a:cubicBezTo>
                  <a:pt x="7720721" y="4907501"/>
                  <a:pt x="7519509" y="4861891"/>
                  <a:pt x="7429499" y="4902741"/>
                </a:cubicBezTo>
                <a:cubicBezTo>
                  <a:pt x="7339489" y="4943591"/>
                  <a:pt x="7259041" y="4901796"/>
                  <a:pt x="7200899" y="4902741"/>
                </a:cubicBezTo>
                <a:cubicBezTo>
                  <a:pt x="7142757" y="4903686"/>
                  <a:pt x="6638647" y="4826918"/>
                  <a:pt x="6400799" y="4902741"/>
                </a:cubicBezTo>
                <a:cubicBezTo>
                  <a:pt x="6162951" y="4978564"/>
                  <a:pt x="6005823" y="4853565"/>
                  <a:pt x="5829299" y="4902741"/>
                </a:cubicBezTo>
                <a:cubicBezTo>
                  <a:pt x="5652775" y="4951917"/>
                  <a:pt x="5566905" y="4889456"/>
                  <a:pt x="5372100" y="4902741"/>
                </a:cubicBezTo>
                <a:cubicBezTo>
                  <a:pt x="5177295" y="4916026"/>
                  <a:pt x="4866956" y="4850731"/>
                  <a:pt x="4686300" y="4902741"/>
                </a:cubicBezTo>
                <a:cubicBezTo>
                  <a:pt x="4505644" y="4954751"/>
                  <a:pt x="4495888" y="4887512"/>
                  <a:pt x="4343400" y="4902741"/>
                </a:cubicBezTo>
                <a:cubicBezTo>
                  <a:pt x="4190912" y="4917970"/>
                  <a:pt x="3994417" y="4842057"/>
                  <a:pt x="3771900" y="4902741"/>
                </a:cubicBezTo>
                <a:cubicBezTo>
                  <a:pt x="3549383" y="4963425"/>
                  <a:pt x="3449752" y="4848215"/>
                  <a:pt x="3314700" y="4902741"/>
                </a:cubicBezTo>
                <a:cubicBezTo>
                  <a:pt x="3179648" y="4957267"/>
                  <a:pt x="3087599" y="4878657"/>
                  <a:pt x="2971800" y="4902741"/>
                </a:cubicBezTo>
                <a:cubicBezTo>
                  <a:pt x="2856001" y="4926825"/>
                  <a:pt x="2666353" y="4853849"/>
                  <a:pt x="2400300" y="4902741"/>
                </a:cubicBezTo>
                <a:cubicBezTo>
                  <a:pt x="2134247" y="4951633"/>
                  <a:pt x="2240021" y="4875359"/>
                  <a:pt x="2171700" y="4902741"/>
                </a:cubicBezTo>
                <a:cubicBezTo>
                  <a:pt x="2103379" y="4930123"/>
                  <a:pt x="1631478" y="4897453"/>
                  <a:pt x="1485900" y="4902741"/>
                </a:cubicBezTo>
                <a:cubicBezTo>
                  <a:pt x="1340322" y="4908029"/>
                  <a:pt x="1319308" y="4892033"/>
                  <a:pt x="1257300" y="4902741"/>
                </a:cubicBezTo>
                <a:cubicBezTo>
                  <a:pt x="1195292" y="4913449"/>
                  <a:pt x="827232" y="4870343"/>
                  <a:pt x="571500" y="4902741"/>
                </a:cubicBezTo>
                <a:cubicBezTo>
                  <a:pt x="315768" y="4935139"/>
                  <a:pt x="283135" y="4900100"/>
                  <a:pt x="0" y="4902741"/>
                </a:cubicBezTo>
                <a:cubicBezTo>
                  <a:pt x="-46558" y="4698156"/>
                  <a:pt x="6884" y="4614698"/>
                  <a:pt x="0" y="4456047"/>
                </a:cubicBezTo>
                <a:cubicBezTo>
                  <a:pt x="-6884" y="4297396"/>
                  <a:pt x="76452" y="3986209"/>
                  <a:pt x="0" y="3813243"/>
                </a:cubicBezTo>
                <a:cubicBezTo>
                  <a:pt x="-76452" y="3640277"/>
                  <a:pt x="12604" y="3356363"/>
                  <a:pt x="0" y="3219467"/>
                </a:cubicBezTo>
                <a:cubicBezTo>
                  <a:pt x="-12604" y="3082571"/>
                  <a:pt x="6815" y="2951244"/>
                  <a:pt x="0" y="2723745"/>
                </a:cubicBezTo>
                <a:cubicBezTo>
                  <a:pt x="-6815" y="2496246"/>
                  <a:pt x="6945" y="2311561"/>
                  <a:pt x="0" y="2178996"/>
                </a:cubicBezTo>
                <a:cubicBezTo>
                  <a:pt x="-6945" y="2046431"/>
                  <a:pt x="52160" y="1851823"/>
                  <a:pt x="0" y="1732302"/>
                </a:cubicBezTo>
                <a:cubicBezTo>
                  <a:pt x="-52160" y="1612781"/>
                  <a:pt x="20141" y="1509224"/>
                  <a:pt x="0" y="1334635"/>
                </a:cubicBezTo>
                <a:cubicBezTo>
                  <a:pt x="-20141" y="1160046"/>
                  <a:pt x="40606" y="1018815"/>
                  <a:pt x="0" y="887941"/>
                </a:cubicBezTo>
                <a:cubicBezTo>
                  <a:pt x="-40606" y="757067"/>
                  <a:pt x="28093" y="344286"/>
                  <a:pt x="0" y="0"/>
                </a:cubicBezTo>
                <a:close/>
              </a:path>
            </a:pathLst>
          </a:custGeom>
          <a:ln w="38100">
            <a:solidFill>
              <a:schemeClr val="tx1"/>
            </a:solidFill>
            <a:extLst>
              <a:ext uri="{C807C97D-BFC1-408E-A445-0C87EB9F89A2}">
                <ask:lineSketchStyleProps xmlns:ask="http://schemas.microsoft.com/office/drawing/2018/sketchyshapes" xmlns="" sd="2385479744">
                  <ask:type>
                    <ask:lineSketchScribble/>
                  </ask:type>
                </ask:lineSketchStyleProps>
              </a:ext>
            </a:extLst>
          </a:ln>
        </p:spPr>
        <p:txBody>
          <a:bodyPr>
            <a:normAutofit/>
          </a:bodyPr>
          <a:lstStyle/>
          <a:p>
            <a:pPr algn="r" rtl="1"/>
            <a:r>
              <a:rPr lang="fa-IR" sz="2800" b="0" i="0" dirty="0">
                <a:solidFill>
                  <a:srgbClr val="000000"/>
                </a:solidFill>
                <a:effectLst/>
                <a:latin typeface="Vazirmatn"/>
                <a:cs typeface="B Nazanin" panose="00000400000000000000" pitchFamily="2" charset="-78"/>
              </a:rPr>
              <a:t>بایستی متخصصین بیهوشی کاملاً فارماکولوژی داروهایی را که تجویز می نمایند. از جمله درجه سمیت دارو را درک نمایند.</a:t>
            </a:r>
            <a:endParaRPr lang="fa-IR" b="0" i="0" dirty="0">
              <a:solidFill>
                <a:srgbClr val="000000"/>
              </a:solidFill>
              <a:effectLst/>
              <a:latin typeface="Vazirmatn"/>
              <a:cs typeface="B Nazanin" panose="00000400000000000000" pitchFamily="2" charset="-78"/>
            </a:endParaRPr>
          </a:p>
          <a:p>
            <a:pPr algn="r" rtl="1"/>
            <a:r>
              <a:rPr lang="fa-IR" b="0" i="0" dirty="0">
                <a:solidFill>
                  <a:srgbClr val="000000"/>
                </a:solidFill>
                <a:effectLst/>
                <a:latin typeface="Vazirmatn"/>
                <a:cs typeface="B Nazanin" panose="00000400000000000000" pitchFamily="2" charset="-78"/>
              </a:rPr>
              <a:t>قبل از تجویز هر دارویی برای بیماران ابتدا بایستی بیمار به وضوح شناسایی شود. </a:t>
            </a:r>
          </a:p>
          <a:p>
            <a:pPr algn="r" rtl="1"/>
            <a:r>
              <a:rPr lang="fa-IR" b="0" i="0" dirty="0">
                <a:solidFill>
                  <a:srgbClr val="000000"/>
                </a:solidFill>
                <a:effectLst/>
                <a:latin typeface="Vazirmatn"/>
                <a:cs typeface="B Nazanin" panose="00000400000000000000" pitchFamily="2" charset="-78"/>
              </a:rPr>
              <a:t>قبل از تجویز هر دارویی برای بیماران ابتدا بایستی تاریخچه دارویی کامل منجمله اطلاعات مرتبط به آلرژی ها و سایر واکنش های بیش حساسیتی ان بیمار اخذ شود. </a:t>
            </a:r>
          </a:p>
          <a:p>
            <a:pPr algn="r" rtl="1"/>
            <a:r>
              <a:rPr lang="fa-IR" b="0" i="0" dirty="0">
                <a:solidFill>
                  <a:srgbClr val="000000"/>
                </a:solidFill>
                <a:effectLst/>
                <a:latin typeface="Vazirmatn"/>
                <a:cs typeface="B Nazanin" panose="00000400000000000000" pitchFamily="2" charset="-78"/>
              </a:rPr>
              <a:t>قبل از دادن دارو به بیمار بایستی داروها به طرز مناسبی برچسب گذاری مورد تأیید و کنترل مجدد قرار گیرند. </a:t>
            </a:r>
          </a:p>
          <a:p>
            <a:pPr algn="r" rtl="1"/>
            <a:r>
              <a:rPr lang="fa-IR" b="0" i="0" dirty="0">
                <a:solidFill>
                  <a:srgbClr val="000000"/>
                </a:solidFill>
                <a:effectLst/>
                <a:latin typeface="Vazirmatn"/>
                <a:cs typeface="B Nazanin" panose="00000400000000000000" pitchFamily="2" charset="-78"/>
              </a:rPr>
              <a:t>قبل از دادن دارو به بیمار با یکی دیگر از ارائه کنندگان خدمت بایستی ارتباط کلامی واضح برقرار شود تا از درک مشترک و همسان از موارد مصرف، موارد منع مصرف بالقوه و هرگونه اطلاعات مرتبط دیگر اطمینان حاصل شود. </a:t>
            </a:r>
          </a:p>
        </p:txBody>
      </p:sp>
      <p:sp>
        <p:nvSpPr>
          <p:cNvPr id="4" name="Date Placeholder 3">
            <a:extLst>
              <a:ext uri="{FF2B5EF4-FFF2-40B4-BE49-F238E27FC236}">
                <a16:creationId xmlns:a16="http://schemas.microsoft.com/office/drawing/2014/main" xmlns="" id="{0E3634F8-F348-45D1-8AD6-2FF4656A311C}"/>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77392E5E-1B40-454B-9F9D-538AD11D4FC2}"/>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0383B82F-7FB6-4683-9BB4-25D55F5067F3}"/>
              </a:ext>
            </a:extLst>
          </p:cNvPr>
          <p:cNvSpPr>
            <a:spLocks noGrp="1"/>
          </p:cNvSpPr>
          <p:nvPr>
            <p:ph type="sldNum" sz="quarter" idx="12"/>
          </p:nvPr>
        </p:nvSpPr>
        <p:spPr/>
        <p:txBody>
          <a:bodyPr/>
          <a:lstStyle/>
          <a:p>
            <a:fld id="{0BC2AB5B-3E25-452A-AB8A-34DFAC903C03}" type="slidenum">
              <a:rPr lang="en-US" smtClean="0"/>
              <a:t>43</a:t>
            </a:fld>
            <a:endParaRPr lang="en-US"/>
          </a:p>
        </p:txBody>
      </p:sp>
    </p:spTree>
    <p:extLst>
      <p:ext uri="{BB962C8B-B14F-4D97-AF65-F5344CB8AC3E}">
        <p14:creationId xmlns:p14="http://schemas.microsoft.com/office/powerpoint/2010/main" val="2571458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F72E8FA-2AA3-4E5C-8EC4-B9FD0529E5A9}"/>
              </a:ext>
            </a:extLst>
          </p:cNvPr>
          <p:cNvSpPr>
            <a:spLocks noGrp="1"/>
          </p:cNvSpPr>
          <p:nvPr>
            <p:ph type="title"/>
          </p:nvPr>
        </p:nvSpPr>
        <p:spPr>
          <a:xfrm>
            <a:off x="838200" y="4938392"/>
            <a:ext cx="10515600" cy="1325563"/>
          </a:xfrm>
          <a:custGeom>
            <a:avLst/>
            <a:gdLst>
              <a:gd name="connsiteX0" fmla="*/ 0 w 10515600"/>
              <a:gd name="connsiteY0" fmla="*/ 0 h 1325563"/>
              <a:gd name="connsiteX1" fmla="*/ 794512 w 10515600"/>
              <a:gd name="connsiteY1" fmla="*/ 0 h 1325563"/>
              <a:gd name="connsiteX2" fmla="*/ 1378712 w 10515600"/>
              <a:gd name="connsiteY2" fmla="*/ 0 h 1325563"/>
              <a:gd name="connsiteX3" fmla="*/ 1647444 w 10515600"/>
              <a:gd name="connsiteY3" fmla="*/ 0 h 1325563"/>
              <a:gd name="connsiteX4" fmla="*/ 2231644 w 10515600"/>
              <a:gd name="connsiteY4" fmla="*/ 0 h 1325563"/>
              <a:gd name="connsiteX5" fmla="*/ 2500376 w 10515600"/>
              <a:gd name="connsiteY5" fmla="*/ 0 h 1325563"/>
              <a:gd name="connsiteX6" fmla="*/ 2874264 w 10515600"/>
              <a:gd name="connsiteY6" fmla="*/ 0 h 1325563"/>
              <a:gd name="connsiteX7" fmla="*/ 3563620 w 10515600"/>
              <a:gd name="connsiteY7" fmla="*/ 0 h 1325563"/>
              <a:gd name="connsiteX8" fmla="*/ 4252976 w 10515600"/>
              <a:gd name="connsiteY8" fmla="*/ 0 h 1325563"/>
              <a:gd name="connsiteX9" fmla="*/ 4732020 w 10515600"/>
              <a:gd name="connsiteY9" fmla="*/ 0 h 1325563"/>
              <a:gd name="connsiteX10" fmla="*/ 5316220 w 10515600"/>
              <a:gd name="connsiteY10" fmla="*/ 0 h 1325563"/>
              <a:gd name="connsiteX11" fmla="*/ 6110732 w 10515600"/>
              <a:gd name="connsiteY11" fmla="*/ 0 h 1325563"/>
              <a:gd name="connsiteX12" fmla="*/ 6484620 w 10515600"/>
              <a:gd name="connsiteY12" fmla="*/ 0 h 1325563"/>
              <a:gd name="connsiteX13" fmla="*/ 7173976 w 10515600"/>
              <a:gd name="connsiteY13" fmla="*/ 0 h 1325563"/>
              <a:gd name="connsiteX14" fmla="*/ 7863332 w 10515600"/>
              <a:gd name="connsiteY14" fmla="*/ 0 h 1325563"/>
              <a:gd name="connsiteX15" fmla="*/ 8447532 w 10515600"/>
              <a:gd name="connsiteY15" fmla="*/ 0 h 1325563"/>
              <a:gd name="connsiteX16" fmla="*/ 9242044 w 10515600"/>
              <a:gd name="connsiteY16" fmla="*/ 0 h 1325563"/>
              <a:gd name="connsiteX17" fmla="*/ 9931400 w 10515600"/>
              <a:gd name="connsiteY17" fmla="*/ 0 h 1325563"/>
              <a:gd name="connsiteX18" fmla="*/ 10515600 w 10515600"/>
              <a:gd name="connsiteY18" fmla="*/ 0 h 1325563"/>
              <a:gd name="connsiteX19" fmla="*/ 10515600 w 10515600"/>
              <a:gd name="connsiteY19" fmla="*/ 415343 h 1325563"/>
              <a:gd name="connsiteX20" fmla="*/ 10515600 w 10515600"/>
              <a:gd name="connsiteY20" fmla="*/ 843942 h 1325563"/>
              <a:gd name="connsiteX21" fmla="*/ 10515600 w 10515600"/>
              <a:gd name="connsiteY21" fmla="*/ 1325563 h 1325563"/>
              <a:gd name="connsiteX22" fmla="*/ 10036556 w 10515600"/>
              <a:gd name="connsiteY22" fmla="*/ 1325563 h 1325563"/>
              <a:gd name="connsiteX23" fmla="*/ 9242044 w 10515600"/>
              <a:gd name="connsiteY23" fmla="*/ 1325563 h 1325563"/>
              <a:gd name="connsiteX24" fmla="*/ 8868156 w 10515600"/>
              <a:gd name="connsiteY24" fmla="*/ 1325563 h 1325563"/>
              <a:gd name="connsiteX25" fmla="*/ 8073644 w 10515600"/>
              <a:gd name="connsiteY25" fmla="*/ 1325563 h 1325563"/>
              <a:gd name="connsiteX26" fmla="*/ 7594600 w 10515600"/>
              <a:gd name="connsiteY26" fmla="*/ 1325563 h 1325563"/>
              <a:gd name="connsiteX27" fmla="*/ 6905244 w 10515600"/>
              <a:gd name="connsiteY27" fmla="*/ 1325563 h 1325563"/>
              <a:gd name="connsiteX28" fmla="*/ 6321044 w 10515600"/>
              <a:gd name="connsiteY28" fmla="*/ 1325563 h 1325563"/>
              <a:gd name="connsiteX29" fmla="*/ 5631688 w 10515600"/>
              <a:gd name="connsiteY29" fmla="*/ 1325563 h 1325563"/>
              <a:gd name="connsiteX30" fmla="*/ 4837176 w 10515600"/>
              <a:gd name="connsiteY30" fmla="*/ 1325563 h 1325563"/>
              <a:gd name="connsiteX31" fmla="*/ 4252976 w 10515600"/>
              <a:gd name="connsiteY31" fmla="*/ 1325563 h 1325563"/>
              <a:gd name="connsiteX32" fmla="*/ 3984244 w 10515600"/>
              <a:gd name="connsiteY32" fmla="*/ 1325563 h 1325563"/>
              <a:gd name="connsiteX33" fmla="*/ 3189732 w 10515600"/>
              <a:gd name="connsiteY33" fmla="*/ 1325563 h 1325563"/>
              <a:gd name="connsiteX34" fmla="*/ 2395220 w 10515600"/>
              <a:gd name="connsiteY34" fmla="*/ 1325563 h 1325563"/>
              <a:gd name="connsiteX35" fmla="*/ 2126488 w 10515600"/>
              <a:gd name="connsiteY35" fmla="*/ 1325563 h 1325563"/>
              <a:gd name="connsiteX36" fmla="*/ 1752600 w 10515600"/>
              <a:gd name="connsiteY36" fmla="*/ 1325563 h 1325563"/>
              <a:gd name="connsiteX37" fmla="*/ 958088 w 10515600"/>
              <a:gd name="connsiteY37" fmla="*/ 1325563 h 1325563"/>
              <a:gd name="connsiteX38" fmla="*/ 0 w 10515600"/>
              <a:gd name="connsiteY38" fmla="*/ 1325563 h 1325563"/>
              <a:gd name="connsiteX39" fmla="*/ 0 w 10515600"/>
              <a:gd name="connsiteY39" fmla="*/ 883709 h 1325563"/>
              <a:gd name="connsiteX40" fmla="*/ 0 w 10515600"/>
              <a:gd name="connsiteY40" fmla="*/ 428599 h 1325563"/>
              <a:gd name="connsiteX41" fmla="*/ 0 w 10515600"/>
              <a:gd name="connsiteY41"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15600" h="1325563" fill="none" extrusionOk="0">
                <a:moveTo>
                  <a:pt x="0" y="0"/>
                </a:moveTo>
                <a:cubicBezTo>
                  <a:pt x="264859" y="-72067"/>
                  <a:pt x="404095" y="20307"/>
                  <a:pt x="794512" y="0"/>
                </a:cubicBezTo>
                <a:cubicBezTo>
                  <a:pt x="1184929" y="-20307"/>
                  <a:pt x="1137345" y="61171"/>
                  <a:pt x="1378712" y="0"/>
                </a:cubicBezTo>
                <a:cubicBezTo>
                  <a:pt x="1620079" y="-61171"/>
                  <a:pt x="1549737" y="2378"/>
                  <a:pt x="1647444" y="0"/>
                </a:cubicBezTo>
                <a:cubicBezTo>
                  <a:pt x="1745151" y="-2378"/>
                  <a:pt x="1941579" y="34267"/>
                  <a:pt x="2231644" y="0"/>
                </a:cubicBezTo>
                <a:cubicBezTo>
                  <a:pt x="2521709" y="-34267"/>
                  <a:pt x="2446602" y="15920"/>
                  <a:pt x="2500376" y="0"/>
                </a:cubicBezTo>
                <a:cubicBezTo>
                  <a:pt x="2554150" y="-15920"/>
                  <a:pt x="2778230" y="34299"/>
                  <a:pt x="2874264" y="0"/>
                </a:cubicBezTo>
                <a:cubicBezTo>
                  <a:pt x="2970298" y="-34299"/>
                  <a:pt x="3266294" y="67889"/>
                  <a:pt x="3563620" y="0"/>
                </a:cubicBezTo>
                <a:cubicBezTo>
                  <a:pt x="3860946" y="-67889"/>
                  <a:pt x="3970613" y="15556"/>
                  <a:pt x="4252976" y="0"/>
                </a:cubicBezTo>
                <a:cubicBezTo>
                  <a:pt x="4535339" y="-15556"/>
                  <a:pt x="4616886" y="1834"/>
                  <a:pt x="4732020" y="0"/>
                </a:cubicBezTo>
                <a:cubicBezTo>
                  <a:pt x="4847154" y="-1834"/>
                  <a:pt x="5187579" y="60063"/>
                  <a:pt x="5316220" y="0"/>
                </a:cubicBezTo>
                <a:cubicBezTo>
                  <a:pt x="5444861" y="-60063"/>
                  <a:pt x="5764303" y="35649"/>
                  <a:pt x="6110732" y="0"/>
                </a:cubicBezTo>
                <a:cubicBezTo>
                  <a:pt x="6457161" y="-35649"/>
                  <a:pt x="6330271" y="5330"/>
                  <a:pt x="6484620" y="0"/>
                </a:cubicBezTo>
                <a:cubicBezTo>
                  <a:pt x="6638969" y="-5330"/>
                  <a:pt x="6943962" y="30666"/>
                  <a:pt x="7173976" y="0"/>
                </a:cubicBezTo>
                <a:cubicBezTo>
                  <a:pt x="7403990" y="-30666"/>
                  <a:pt x="7591989" y="30132"/>
                  <a:pt x="7863332" y="0"/>
                </a:cubicBezTo>
                <a:cubicBezTo>
                  <a:pt x="8134675" y="-30132"/>
                  <a:pt x="8158744" y="5987"/>
                  <a:pt x="8447532" y="0"/>
                </a:cubicBezTo>
                <a:cubicBezTo>
                  <a:pt x="8736320" y="-5987"/>
                  <a:pt x="8847689" y="24075"/>
                  <a:pt x="9242044" y="0"/>
                </a:cubicBezTo>
                <a:cubicBezTo>
                  <a:pt x="9636399" y="-24075"/>
                  <a:pt x="9792776" y="79039"/>
                  <a:pt x="9931400" y="0"/>
                </a:cubicBezTo>
                <a:cubicBezTo>
                  <a:pt x="10070024" y="-79039"/>
                  <a:pt x="10340736" y="2046"/>
                  <a:pt x="10515600" y="0"/>
                </a:cubicBezTo>
                <a:cubicBezTo>
                  <a:pt x="10524774" y="199447"/>
                  <a:pt x="10509910" y="265433"/>
                  <a:pt x="10515600" y="415343"/>
                </a:cubicBezTo>
                <a:cubicBezTo>
                  <a:pt x="10521290" y="565253"/>
                  <a:pt x="10464397" y="733582"/>
                  <a:pt x="10515600" y="843942"/>
                </a:cubicBezTo>
                <a:cubicBezTo>
                  <a:pt x="10566803" y="954302"/>
                  <a:pt x="10480385" y="1167221"/>
                  <a:pt x="10515600" y="1325563"/>
                </a:cubicBezTo>
                <a:cubicBezTo>
                  <a:pt x="10328763" y="1379896"/>
                  <a:pt x="10200664" y="1300036"/>
                  <a:pt x="10036556" y="1325563"/>
                </a:cubicBezTo>
                <a:cubicBezTo>
                  <a:pt x="9872448" y="1351090"/>
                  <a:pt x="9474217" y="1268172"/>
                  <a:pt x="9242044" y="1325563"/>
                </a:cubicBezTo>
                <a:cubicBezTo>
                  <a:pt x="9009871" y="1382954"/>
                  <a:pt x="9018441" y="1314360"/>
                  <a:pt x="8868156" y="1325563"/>
                </a:cubicBezTo>
                <a:cubicBezTo>
                  <a:pt x="8717871" y="1336766"/>
                  <a:pt x="8346520" y="1246965"/>
                  <a:pt x="8073644" y="1325563"/>
                </a:cubicBezTo>
                <a:cubicBezTo>
                  <a:pt x="7800768" y="1404161"/>
                  <a:pt x="7809970" y="1285520"/>
                  <a:pt x="7594600" y="1325563"/>
                </a:cubicBezTo>
                <a:cubicBezTo>
                  <a:pt x="7379230" y="1365606"/>
                  <a:pt x="7182206" y="1286743"/>
                  <a:pt x="6905244" y="1325563"/>
                </a:cubicBezTo>
                <a:cubicBezTo>
                  <a:pt x="6628282" y="1364383"/>
                  <a:pt x="6509356" y="1316525"/>
                  <a:pt x="6321044" y="1325563"/>
                </a:cubicBezTo>
                <a:cubicBezTo>
                  <a:pt x="6132732" y="1334601"/>
                  <a:pt x="5799151" y="1316260"/>
                  <a:pt x="5631688" y="1325563"/>
                </a:cubicBezTo>
                <a:cubicBezTo>
                  <a:pt x="5464225" y="1334866"/>
                  <a:pt x="5119418" y="1296716"/>
                  <a:pt x="4837176" y="1325563"/>
                </a:cubicBezTo>
                <a:cubicBezTo>
                  <a:pt x="4554934" y="1354410"/>
                  <a:pt x="4437801" y="1321520"/>
                  <a:pt x="4252976" y="1325563"/>
                </a:cubicBezTo>
                <a:cubicBezTo>
                  <a:pt x="4068151" y="1329606"/>
                  <a:pt x="4069066" y="1303434"/>
                  <a:pt x="3984244" y="1325563"/>
                </a:cubicBezTo>
                <a:cubicBezTo>
                  <a:pt x="3899422" y="1347692"/>
                  <a:pt x="3536051" y="1319988"/>
                  <a:pt x="3189732" y="1325563"/>
                </a:cubicBezTo>
                <a:cubicBezTo>
                  <a:pt x="2843413" y="1331138"/>
                  <a:pt x="2717403" y="1272339"/>
                  <a:pt x="2395220" y="1325563"/>
                </a:cubicBezTo>
                <a:cubicBezTo>
                  <a:pt x="2073037" y="1378787"/>
                  <a:pt x="2237372" y="1296769"/>
                  <a:pt x="2126488" y="1325563"/>
                </a:cubicBezTo>
                <a:cubicBezTo>
                  <a:pt x="2015604" y="1354357"/>
                  <a:pt x="1894110" y="1287803"/>
                  <a:pt x="1752600" y="1325563"/>
                </a:cubicBezTo>
                <a:cubicBezTo>
                  <a:pt x="1611090" y="1363323"/>
                  <a:pt x="1218745" y="1263109"/>
                  <a:pt x="958088" y="1325563"/>
                </a:cubicBezTo>
                <a:cubicBezTo>
                  <a:pt x="697431" y="1388017"/>
                  <a:pt x="279145" y="1253309"/>
                  <a:pt x="0" y="1325563"/>
                </a:cubicBezTo>
                <a:cubicBezTo>
                  <a:pt x="-24484" y="1127814"/>
                  <a:pt x="52911" y="973749"/>
                  <a:pt x="0" y="883709"/>
                </a:cubicBezTo>
                <a:cubicBezTo>
                  <a:pt x="-52911" y="793669"/>
                  <a:pt x="52548" y="640991"/>
                  <a:pt x="0" y="428599"/>
                </a:cubicBezTo>
                <a:cubicBezTo>
                  <a:pt x="-52548" y="216207"/>
                  <a:pt x="4384" y="213809"/>
                  <a:pt x="0" y="0"/>
                </a:cubicBezTo>
                <a:close/>
              </a:path>
              <a:path w="10515600" h="1325563" stroke="0" extrusionOk="0">
                <a:moveTo>
                  <a:pt x="0" y="0"/>
                </a:moveTo>
                <a:cubicBezTo>
                  <a:pt x="125466" y="-31264"/>
                  <a:pt x="265941" y="24433"/>
                  <a:pt x="373888" y="0"/>
                </a:cubicBezTo>
                <a:cubicBezTo>
                  <a:pt x="481835" y="-24433"/>
                  <a:pt x="617950" y="11100"/>
                  <a:pt x="747776" y="0"/>
                </a:cubicBezTo>
                <a:cubicBezTo>
                  <a:pt x="877602" y="-11100"/>
                  <a:pt x="900186" y="30788"/>
                  <a:pt x="1016508" y="0"/>
                </a:cubicBezTo>
                <a:cubicBezTo>
                  <a:pt x="1132830" y="-30788"/>
                  <a:pt x="1292541" y="28882"/>
                  <a:pt x="1390396" y="0"/>
                </a:cubicBezTo>
                <a:cubicBezTo>
                  <a:pt x="1488251" y="-28882"/>
                  <a:pt x="1640525" y="42423"/>
                  <a:pt x="1764284" y="0"/>
                </a:cubicBezTo>
                <a:cubicBezTo>
                  <a:pt x="1888043" y="-42423"/>
                  <a:pt x="1977033" y="28701"/>
                  <a:pt x="2138172" y="0"/>
                </a:cubicBezTo>
                <a:cubicBezTo>
                  <a:pt x="2299311" y="-28701"/>
                  <a:pt x="2579804" y="47977"/>
                  <a:pt x="2827528" y="0"/>
                </a:cubicBezTo>
                <a:cubicBezTo>
                  <a:pt x="3075252" y="-47977"/>
                  <a:pt x="3092018" y="31173"/>
                  <a:pt x="3201416" y="0"/>
                </a:cubicBezTo>
                <a:cubicBezTo>
                  <a:pt x="3310814" y="-31173"/>
                  <a:pt x="3462216" y="18279"/>
                  <a:pt x="3575304" y="0"/>
                </a:cubicBezTo>
                <a:cubicBezTo>
                  <a:pt x="3688392" y="-18279"/>
                  <a:pt x="4101027" y="24404"/>
                  <a:pt x="4369816" y="0"/>
                </a:cubicBezTo>
                <a:cubicBezTo>
                  <a:pt x="4638605" y="-24404"/>
                  <a:pt x="4903320" y="54880"/>
                  <a:pt x="5164328" y="0"/>
                </a:cubicBezTo>
                <a:cubicBezTo>
                  <a:pt x="5425336" y="-54880"/>
                  <a:pt x="5325185" y="27983"/>
                  <a:pt x="5433060" y="0"/>
                </a:cubicBezTo>
                <a:cubicBezTo>
                  <a:pt x="5540935" y="-27983"/>
                  <a:pt x="5776392" y="13655"/>
                  <a:pt x="5912104" y="0"/>
                </a:cubicBezTo>
                <a:cubicBezTo>
                  <a:pt x="6047816" y="-13655"/>
                  <a:pt x="6172357" y="34359"/>
                  <a:pt x="6285992" y="0"/>
                </a:cubicBezTo>
                <a:cubicBezTo>
                  <a:pt x="6399627" y="-34359"/>
                  <a:pt x="6751807" y="35152"/>
                  <a:pt x="6870192" y="0"/>
                </a:cubicBezTo>
                <a:cubicBezTo>
                  <a:pt x="6988577" y="-35152"/>
                  <a:pt x="7415800" y="59652"/>
                  <a:pt x="7559548" y="0"/>
                </a:cubicBezTo>
                <a:cubicBezTo>
                  <a:pt x="7703296" y="-59652"/>
                  <a:pt x="7735778" y="31970"/>
                  <a:pt x="7828280" y="0"/>
                </a:cubicBezTo>
                <a:cubicBezTo>
                  <a:pt x="7920782" y="-31970"/>
                  <a:pt x="8168591" y="29225"/>
                  <a:pt x="8412480" y="0"/>
                </a:cubicBezTo>
                <a:cubicBezTo>
                  <a:pt x="8656369" y="-29225"/>
                  <a:pt x="8682051" y="20165"/>
                  <a:pt x="8786368" y="0"/>
                </a:cubicBezTo>
                <a:cubicBezTo>
                  <a:pt x="8890685" y="-20165"/>
                  <a:pt x="9119824" y="6069"/>
                  <a:pt x="9265412" y="0"/>
                </a:cubicBezTo>
                <a:cubicBezTo>
                  <a:pt x="9411000" y="-6069"/>
                  <a:pt x="9412634" y="29223"/>
                  <a:pt x="9534144" y="0"/>
                </a:cubicBezTo>
                <a:cubicBezTo>
                  <a:pt x="9655654" y="-29223"/>
                  <a:pt x="10146223" y="4058"/>
                  <a:pt x="10515600" y="0"/>
                </a:cubicBezTo>
                <a:cubicBezTo>
                  <a:pt x="10521828" y="202379"/>
                  <a:pt x="10469908" y="231617"/>
                  <a:pt x="10515600" y="441854"/>
                </a:cubicBezTo>
                <a:cubicBezTo>
                  <a:pt x="10561292" y="652091"/>
                  <a:pt x="10487148" y="710887"/>
                  <a:pt x="10515600" y="857197"/>
                </a:cubicBezTo>
                <a:cubicBezTo>
                  <a:pt x="10544052" y="1003507"/>
                  <a:pt x="10485837" y="1210819"/>
                  <a:pt x="10515600" y="1325563"/>
                </a:cubicBezTo>
                <a:cubicBezTo>
                  <a:pt x="10439364" y="1338876"/>
                  <a:pt x="10323857" y="1309094"/>
                  <a:pt x="10246868" y="1325563"/>
                </a:cubicBezTo>
                <a:cubicBezTo>
                  <a:pt x="10169879" y="1342032"/>
                  <a:pt x="9895748" y="1275318"/>
                  <a:pt x="9767824" y="1325563"/>
                </a:cubicBezTo>
                <a:cubicBezTo>
                  <a:pt x="9639900" y="1375808"/>
                  <a:pt x="9415995" y="1271310"/>
                  <a:pt x="9183624" y="1325563"/>
                </a:cubicBezTo>
                <a:cubicBezTo>
                  <a:pt x="8951253" y="1379816"/>
                  <a:pt x="8782807" y="1284142"/>
                  <a:pt x="8599424" y="1325563"/>
                </a:cubicBezTo>
                <a:cubicBezTo>
                  <a:pt x="8416041" y="1366984"/>
                  <a:pt x="8256280" y="1318450"/>
                  <a:pt x="8015224" y="1325563"/>
                </a:cubicBezTo>
                <a:cubicBezTo>
                  <a:pt x="7774168" y="1332676"/>
                  <a:pt x="7621837" y="1303549"/>
                  <a:pt x="7431024" y="1325563"/>
                </a:cubicBezTo>
                <a:cubicBezTo>
                  <a:pt x="7240211" y="1347577"/>
                  <a:pt x="7105718" y="1291292"/>
                  <a:pt x="6951980" y="1325563"/>
                </a:cubicBezTo>
                <a:cubicBezTo>
                  <a:pt x="6798242" y="1359834"/>
                  <a:pt x="6580885" y="1282912"/>
                  <a:pt x="6262624" y="1325563"/>
                </a:cubicBezTo>
                <a:cubicBezTo>
                  <a:pt x="5944363" y="1368214"/>
                  <a:pt x="5850215" y="1242903"/>
                  <a:pt x="5573268" y="1325563"/>
                </a:cubicBezTo>
                <a:cubicBezTo>
                  <a:pt x="5296321" y="1408223"/>
                  <a:pt x="5222774" y="1293228"/>
                  <a:pt x="5094224" y="1325563"/>
                </a:cubicBezTo>
                <a:cubicBezTo>
                  <a:pt x="4965674" y="1357898"/>
                  <a:pt x="4672959" y="1303842"/>
                  <a:pt x="4299712" y="1325563"/>
                </a:cubicBezTo>
                <a:cubicBezTo>
                  <a:pt x="3926465" y="1347284"/>
                  <a:pt x="4074305" y="1321052"/>
                  <a:pt x="3925824" y="1325563"/>
                </a:cubicBezTo>
                <a:cubicBezTo>
                  <a:pt x="3777343" y="1330074"/>
                  <a:pt x="3588281" y="1293510"/>
                  <a:pt x="3341624" y="1325563"/>
                </a:cubicBezTo>
                <a:cubicBezTo>
                  <a:pt x="3094967" y="1357616"/>
                  <a:pt x="3131253" y="1301808"/>
                  <a:pt x="2967736" y="1325563"/>
                </a:cubicBezTo>
                <a:cubicBezTo>
                  <a:pt x="2804219" y="1349318"/>
                  <a:pt x="2764721" y="1312836"/>
                  <a:pt x="2699004" y="1325563"/>
                </a:cubicBezTo>
                <a:cubicBezTo>
                  <a:pt x="2633287" y="1338290"/>
                  <a:pt x="2544389" y="1294670"/>
                  <a:pt x="2430272" y="1325563"/>
                </a:cubicBezTo>
                <a:cubicBezTo>
                  <a:pt x="2316155" y="1356456"/>
                  <a:pt x="2139169" y="1286905"/>
                  <a:pt x="2056384" y="1325563"/>
                </a:cubicBezTo>
                <a:cubicBezTo>
                  <a:pt x="1973599" y="1364221"/>
                  <a:pt x="1842545" y="1297569"/>
                  <a:pt x="1682496" y="1325563"/>
                </a:cubicBezTo>
                <a:cubicBezTo>
                  <a:pt x="1522447" y="1353557"/>
                  <a:pt x="1276659" y="1234854"/>
                  <a:pt x="887984" y="1325563"/>
                </a:cubicBezTo>
                <a:cubicBezTo>
                  <a:pt x="499309" y="1416272"/>
                  <a:pt x="277258" y="1292922"/>
                  <a:pt x="0" y="1325563"/>
                </a:cubicBezTo>
                <a:cubicBezTo>
                  <a:pt x="-26570" y="1151677"/>
                  <a:pt x="14741" y="1062190"/>
                  <a:pt x="0" y="910220"/>
                </a:cubicBezTo>
                <a:cubicBezTo>
                  <a:pt x="-14741" y="758250"/>
                  <a:pt x="35406" y="690250"/>
                  <a:pt x="0" y="494877"/>
                </a:cubicBezTo>
                <a:cubicBezTo>
                  <a:pt x="-35406" y="299504"/>
                  <a:pt x="7486" y="106118"/>
                  <a:pt x="0" y="0"/>
                </a:cubicBezTo>
                <a:close/>
              </a:path>
            </a:pathLst>
          </a:custGeom>
          <a:gradFill>
            <a:gsLst>
              <a:gs pos="0">
                <a:srgbClr val="FFFF00"/>
              </a:gs>
              <a:gs pos="29000">
                <a:schemeClr val="accent1">
                  <a:alpha val="27000"/>
                  <a:lumMod val="55000"/>
                  <a:lumOff val="45000"/>
                </a:schemeClr>
              </a:gs>
              <a:gs pos="83000">
                <a:schemeClr val="accent1">
                  <a:lumMod val="45000"/>
                  <a:lumOff val="55000"/>
                </a:schemeClr>
              </a:gs>
              <a:gs pos="100000">
                <a:schemeClr val="accent1">
                  <a:lumMod val="30000"/>
                  <a:lumOff val="70000"/>
                </a:schemeClr>
              </a:gs>
            </a:gsLst>
            <a:lin ang="5400000" scaled="1"/>
          </a:gradFill>
          <a:ln w="57150">
            <a:solidFill>
              <a:schemeClr val="accent5">
                <a:lumMod val="75000"/>
              </a:schemeClr>
            </a:solidFill>
            <a:extLst>
              <a:ext uri="{C807C97D-BFC1-408E-A445-0C87EB9F89A2}">
                <ask:lineSketchStyleProps xmlns:ask="http://schemas.microsoft.com/office/drawing/2018/sketchyshapes" xmlns="" sd="2434922847">
                  <ask:type>
                    <ask:lineSketchScribble/>
                  </ask:type>
                </ask:lineSketchStyleProps>
              </a:ext>
            </a:extLst>
          </a:ln>
        </p:spPr>
        <p:txBody>
          <a:bodyPr>
            <a:noAutofit/>
          </a:bodyPr>
          <a:lstStyle/>
          <a:p>
            <a:pPr algn="ctr" rtl="1"/>
            <a:r>
              <a:rPr lang="fa-IR" sz="3200" b="1" i="0" dirty="0">
                <a:solidFill>
                  <a:srgbClr val="C00000"/>
                </a:solidFill>
                <a:effectLst/>
                <a:latin typeface="Vazirmatn"/>
                <a:cs typeface="B Nazanin" panose="00000400000000000000" pitchFamily="2" charset="-78"/>
              </a:rPr>
              <a:t>پیشنهاد: داروهای موجود در یک دسته دارویی بایستی با استفاده از سیستم کدبندی رنگی مورد اجماع که توسط تمامی افراد تیم جراحی درک شده باشد، معین شوند.</a:t>
            </a:r>
            <a:endParaRPr lang="en-US" sz="3200" b="1" dirty="0">
              <a:solidFill>
                <a:srgbClr val="C00000"/>
              </a:solidFill>
            </a:endParaRPr>
          </a:p>
        </p:txBody>
      </p:sp>
      <p:sp>
        <p:nvSpPr>
          <p:cNvPr id="3" name="Content Placeholder 2">
            <a:extLst>
              <a:ext uri="{FF2B5EF4-FFF2-40B4-BE49-F238E27FC236}">
                <a16:creationId xmlns:a16="http://schemas.microsoft.com/office/drawing/2014/main" xmlns="" id="{316F8033-2F67-4912-80EE-394966BD7F0F}"/>
              </a:ext>
            </a:extLst>
          </p:cNvPr>
          <p:cNvSpPr>
            <a:spLocks noGrp="1"/>
          </p:cNvSpPr>
          <p:nvPr>
            <p:ph idx="1"/>
          </p:nvPr>
        </p:nvSpPr>
        <p:spPr>
          <a:xfrm>
            <a:off x="448282" y="410369"/>
            <a:ext cx="11295435" cy="4351338"/>
          </a:xfrm>
          <a:gradFill>
            <a:gsLst>
              <a:gs pos="0">
                <a:srgbClr val="FFC000"/>
              </a:gs>
              <a:gs pos="29000">
                <a:schemeClr val="accent1">
                  <a:alpha val="27000"/>
                  <a:lumMod val="55000"/>
                  <a:lumOff val="4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lgn="r" rtl="1">
              <a:buNone/>
            </a:pPr>
            <a:r>
              <a:rPr lang="fa-IR" b="1" i="0" dirty="0">
                <a:solidFill>
                  <a:srgbClr val="C00000"/>
                </a:solidFill>
                <a:effectLst/>
                <a:latin typeface="Vazirmatn"/>
                <a:cs typeface="B Nazanin" panose="00000400000000000000" pitchFamily="2" charset="-78"/>
              </a:rPr>
              <a:t>موارد ذیل توصیه می شود:</a:t>
            </a:r>
          </a:p>
          <a:p>
            <a:pPr algn="r" rtl="1"/>
            <a:r>
              <a:rPr lang="fa-IR" b="0" i="0" dirty="0">
                <a:solidFill>
                  <a:srgbClr val="000000"/>
                </a:solidFill>
                <a:effectLst/>
                <a:latin typeface="Vazirmatn"/>
                <a:cs typeface="B Nazanin" panose="00000400000000000000" pitchFamily="2" charset="-78"/>
              </a:rPr>
              <a:t>کشوها و فضای کار برای نگهداری و آماده سازی داروها بایستی به صورت منظم سازمان دهی شود تا از قرارگیری آمپول های دارویی و سرنگ ها در یک محل یکسان همیشگی و مرتب و تفکیک فیزیکی داروهای خطرناک از داروهایی که دارای تلفظ مشابه می باشند اطمینان حاصل شود.</a:t>
            </a:r>
          </a:p>
          <a:p>
            <a:pPr algn="r" rtl="1"/>
            <a:r>
              <a:rPr lang="fa-IR" b="0" i="0" dirty="0">
                <a:solidFill>
                  <a:srgbClr val="000000"/>
                </a:solidFill>
                <a:effectLst/>
                <a:latin typeface="Vazirmatn"/>
                <a:cs typeface="B Nazanin" panose="00000400000000000000" pitchFamily="2" charset="-78"/>
              </a:rPr>
              <a:t>برچسب آمپول ها و سرنگ ها بایستی خوانا و حاوی اطلاعات استاندارد (نظیر: غلظت دارو و تاریخ انقضاء)باشد. </a:t>
            </a:r>
          </a:p>
          <a:p>
            <a:pPr algn="r" rtl="1"/>
            <a:r>
              <a:rPr lang="fa-IR" b="0" i="0" dirty="0">
                <a:solidFill>
                  <a:srgbClr val="000000"/>
                </a:solidFill>
                <a:effectLst/>
                <a:latin typeface="Vazirmatn"/>
                <a:cs typeface="B Nazanin" panose="00000400000000000000" pitchFamily="2" charset="-78"/>
              </a:rPr>
              <a:t>تا حد امکان از قرارگیری داروها با بسته بندی یا اشکال ظاهری مشابه در کنار هم بایستی خودداری شود.</a:t>
            </a:r>
          </a:p>
          <a:p>
            <a:pPr algn="r" rtl="1"/>
            <a:r>
              <a:rPr lang="fa-IR" sz="2800" b="0" i="0" dirty="0">
                <a:solidFill>
                  <a:srgbClr val="000000"/>
                </a:solidFill>
                <a:effectLst/>
                <a:latin typeface="Vazirmatn"/>
                <a:cs typeface="B Nazanin" panose="00000400000000000000" pitchFamily="2" charset="-78"/>
              </a:rPr>
              <a:t>خطاهای در حین تزریق داروهایی وریدی بایستی گزارش و بررسی شوند.</a:t>
            </a:r>
          </a:p>
          <a:p>
            <a:pPr algn="r" rtl="1"/>
            <a:r>
              <a:rPr lang="fa-IR" sz="2800" b="0" i="0" dirty="0">
                <a:solidFill>
                  <a:srgbClr val="000000"/>
                </a:solidFill>
                <a:effectLst/>
                <a:latin typeface="Vazirmatn"/>
                <a:cs typeface="B Nazanin" panose="00000400000000000000" pitchFamily="2" charset="-78"/>
              </a:rPr>
              <a:t> داروهای تزریقی بایستی توسط متخصص بیهوشی که آن ها را به بیمار تزریق می کند کشیده و چسب زده شود.</a:t>
            </a:r>
            <a:endParaRPr lang="en-US" dirty="0">
              <a:cs typeface="B Nazanin" panose="00000400000000000000" pitchFamily="2" charset="-78"/>
            </a:endParaRPr>
          </a:p>
          <a:p>
            <a:endParaRPr lang="en-US" dirty="0"/>
          </a:p>
        </p:txBody>
      </p:sp>
      <p:sp>
        <p:nvSpPr>
          <p:cNvPr id="4" name="Date Placeholder 3">
            <a:extLst>
              <a:ext uri="{FF2B5EF4-FFF2-40B4-BE49-F238E27FC236}">
                <a16:creationId xmlns:a16="http://schemas.microsoft.com/office/drawing/2014/main" xmlns="" id="{94C62C6E-572B-49DF-8FAA-E701464C6CC0}"/>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4E6CCEAC-EB86-48AE-8CA1-69FC65E5D3A7}"/>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54AC728A-42F8-4B2D-8EE4-05DEDC57E0E1}"/>
              </a:ext>
            </a:extLst>
          </p:cNvPr>
          <p:cNvSpPr>
            <a:spLocks noGrp="1"/>
          </p:cNvSpPr>
          <p:nvPr>
            <p:ph type="sldNum" sz="quarter" idx="12"/>
          </p:nvPr>
        </p:nvSpPr>
        <p:spPr/>
        <p:txBody>
          <a:bodyPr/>
          <a:lstStyle/>
          <a:p>
            <a:fld id="{0BC2AB5B-3E25-452A-AB8A-34DFAC903C03}" type="slidenum">
              <a:rPr lang="en-US" smtClean="0"/>
              <a:t>44</a:t>
            </a:fld>
            <a:endParaRPr lang="en-US"/>
          </a:p>
        </p:txBody>
      </p:sp>
    </p:spTree>
    <p:extLst>
      <p:ext uri="{BB962C8B-B14F-4D97-AF65-F5344CB8AC3E}">
        <p14:creationId xmlns:p14="http://schemas.microsoft.com/office/powerpoint/2010/main" val="2322401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xmlns="" id="{C2173F8E-7642-4001-B445-2E79DC458DB2}"/>
              </a:ext>
            </a:extLst>
          </p:cNvPr>
          <p:cNvSpPr>
            <a:spLocks noGrp="1"/>
          </p:cNvSpPr>
          <p:nvPr>
            <p:ph type="dt" sz="half" idx="10"/>
          </p:nvPr>
        </p:nvSpPr>
        <p:spPr/>
        <p:txBody>
          <a:bodyPr/>
          <a:lstStyle/>
          <a:p>
            <a:fld id="{BD5AB76B-1647-47ED-B707-8098B01F5152}" type="datetime2">
              <a:rPr lang="en-US" smtClean="0"/>
              <a:t>Saturday, September 30, 2023</a:t>
            </a:fld>
            <a:endParaRPr lang="en-US"/>
          </a:p>
        </p:txBody>
      </p:sp>
      <p:sp>
        <p:nvSpPr>
          <p:cNvPr id="7" name="Footer Placeholder 6">
            <a:extLst>
              <a:ext uri="{FF2B5EF4-FFF2-40B4-BE49-F238E27FC236}">
                <a16:creationId xmlns:a16="http://schemas.microsoft.com/office/drawing/2014/main" xmlns="" id="{19C260A8-198F-4B3C-9714-9FAE8B0C1F1C}"/>
              </a:ext>
            </a:extLst>
          </p:cNvPr>
          <p:cNvSpPr>
            <a:spLocks noGrp="1"/>
          </p:cNvSpPr>
          <p:nvPr>
            <p:ph type="ftr" sz="quarter" idx="11"/>
          </p:nvPr>
        </p:nvSpPr>
        <p:spPr/>
        <p:txBody>
          <a:bodyPr/>
          <a:lstStyle/>
          <a:p>
            <a:r>
              <a:rPr lang="en-US"/>
              <a:t>Dr.Nasrin Galehdar</a:t>
            </a:r>
          </a:p>
        </p:txBody>
      </p:sp>
      <p:sp>
        <p:nvSpPr>
          <p:cNvPr id="8" name="Slide Number Placeholder 7">
            <a:extLst>
              <a:ext uri="{FF2B5EF4-FFF2-40B4-BE49-F238E27FC236}">
                <a16:creationId xmlns:a16="http://schemas.microsoft.com/office/drawing/2014/main" xmlns="" id="{B135A960-EB13-475D-9EC1-38D695CCCC63}"/>
              </a:ext>
            </a:extLst>
          </p:cNvPr>
          <p:cNvSpPr>
            <a:spLocks noGrp="1"/>
          </p:cNvSpPr>
          <p:nvPr>
            <p:ph type="sldNum" sz="quarter" idx="12"/>
          </p:nvPr>
        </p:nvSpPr>
        <p:spPr/>
        <p:txBody>
          <a:bodyPr/>
          <a:lstStyle/>
          <a:p>
            <a:fld id="{0BC2AB5B-3E25-452A-AB8A-34DFAC903C03}" type="slidenum">
              <a:rPr lang="en-US" smtClean="0"/>
              <a:t>45</a:t>
            </a:fld>
            <a:endParaRPr lang="en-US"/>
          </a:p>
        </p:txBody>
      </p:sp>
      <p:pic>
        <p:nvPicPr>
          <p:cNvPr id="5" name="Content Placeholder 4">
            <a:extLst>
              <a:ext uri="{FF2B5EF4-FFF2-40B4-BE49-F238E27FC236}">
                <a16:creationId xmlns:a16="http://schemas.microsoft.com/office/drawing/2014/main" xmlns="" id="{D7394374-5D40-4429-8425-94B1687F545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0"/>
            <a:ext cx="12102353" cy="6176963"/>
          </a:xfrm>
        </p:spPr>
      </p:pic>
    </p:spTree>
    <p:extLst>
      <p:ext uri="{BB962C8B-B14F-4D97-AF65-F5344CB8AC3E}">
        <p14:creationId xmlns:p14="http://schemas.microsoft.com/office/powerpoint/2010/main" val="586442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B99EBA-B6B6-49F7-8E64-DD174481690C}"/>
              </a:ext>
            </a:extLst>
          </p:cNvPr>
          <p:cNvSpPr>
            <a:spLocks noGrp="1"/>
          </p:cNvSpPr>
          <p:nvPr>
            <p:ph idx="1"/>
          </p:nvPr>
        </p:nvSpPr>
        <p:spPr>
          <a:xfrm>
            <a:off x="350196" y="311285"/>
            <a:ext cx="11430000" cy="6186792"/>
          </a:xfr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a:bodyPr>
          <a:lstStyle/>
          <a:p>
            <a:pPr marL="0" indent="0" algn="just" rtl="1">
              <a:buNone/>
            </a:pPr>
            <a:r>
              <a:rPr lang="fa-IR" sz="2400" b="1" i="0" dirty="0">
                <a:solidFill>
                  <a:srgbClr val="000000"/>
                </a:solidFill>
                <a:effectLst/>
                <a:latin typeface="Vazirmatn"/>
                <a:cs typeface="B Nazanin" panose="00000400000000000000" pitchFamily="2" charset="-78"/>
              </a:rPr>
              <a:t>توصیه ها به منظور تضمین بکارگیری منسجم روش های شناخته شده مؤثر در به حداقل رسانیدن خطر عفونت موضع جراحی:</a:t>
            </a:r>
          </a:p>
          <a:p>
            <a:pPr algn="just" rtl="1"/>
            <a:r>
              <a:rPr lang="fa-IR" sz="2400" b="0" i="0" dirty="0">
                <a:solidFill>
                  <a:srgbClr val="000000"/>
                </a:solidFill>
                <a:effectLst/>
                <a:latin typeface="Vazirmatn"/>
                <a:cs typeface="B Nazanin" panose="00000400000000000000" pitchFamily="2" charset="-78"/>
              </a:rPr>
              <a:t> آنتی بیوتیک های پروفیلاکسی بایستی به صورت معمول در تمامی موارد جراحی تمیز- آلوده مصرف شود و برای استفاده در هر مورد جراحی تمیز نیز در نظر گرفته شود. </a:t>
            </a:r>
          </a:p>
          <a:p>
            <a:pPr algn="just" rtl="1"/>
            <a:r>
              <a:rPr lang="fa-IR" sz="2400" b="0" i="0" dirty="0">
                <a:solidFill>
                  <a:srgbClr val="000000"/>
                </a:solidFill>
                <a:effectLst/>
                <a:latin typeface="Vazirmatn"/>
                <a:cs typeface="B Nazanin" panose="00000400000000000000" pitchFamily="2" charset="-78"/>
              </a:rPr>
              <a:t>آنتی بیوتیک پروفیلاکتیک بایستی یک ساعت قبل از برش پوست با دوز و طیف ضدمیکروبی موثر بر علیه پاتوژن های احتمالی که سبب آلودگی پروسیجر می شوند تجویز نمود. قبل از برش پوست اعضای تیم جراحی بایستی تجویز آنتی بیوتیک را در طی ۲۰ دقیقه قبل تأیید نمایند </a:t>
            </a:r>
            <a:r>
              <a:rPr lang="fa-IR" sz="2400" b="1" i="0" dirty="0">
                <a:solidFill>
                  <a:srgbClr val="000000"/>
                </a:solidFill>
                <a:effectLst/>
                <a:latin typeface="Vazirmatn"/>
                <a:cs typeface="B Nazanin" panose="00000400000000000000" pitchFamily="2" charset="-78"/>
              </a:rPr>
              <a:t>(در صورت استفاده از وتكومايسين، انفوزيون آن بایستی یک ساعت قبل از برش پوست تمام شده باشد).</a:t>
            </a:r>
          </a:p>
          <a:p>
            <a:pPr algn="just" rtl="1"/>
            <a:r>
              <a:rPr lang="fa-IR" sz="2400" b="0" i="0" dirty="0">
                <a:solidFill>
                  <a:srgbClr val="000000"/>
                </a:solidFill>
                <a:effectLst/>
                <a:latin typeface="Vazirmatn"/>
                <a:cs typeface="B Nazanin" panose="00000400000000000000" pitchFamily="2" charset="-78"/>
              </a:rPr>
              <a:t> تمامی مراکز ارائه کننده خدمات بایستی دارای فرآیندهای معمول سترون سازی مشتمل بر توانایی تایید استریلیتی ابزار، وسایل و مواد جراحی باشند. بایستی شاخص هایی به منظور تعیین استریلیتی مورد استفاده و کنترل قرار گیرند. قبل از القاء بیهوشی بایستی پرستار با فرد دیگر مسئول استریلیتی ابزار جراحی را با ارزیابی و بررسی شاخص های استریلیتی تأیید نماید. در صورت وجود هر گونه مشکل بایستی موارد با جراح و کادر بیهوشی در میان گذارده شود. </a:t>
            </a:r>
          </a:p>
          <a:p>
            <a:pPr algn="just" rtl="1"/>
            <a:r>
              <a:rPr lang="fa-IR" sz="2400" b="0" i="0" dirty="0">
                <a:solidFill>
                  <a:srgbClr val="000000"/>
                </a:solidFill>
                <a:effectLst/>
                <a:latin typeface="Vazirmatn"/>
                <a:cs typeface="B Nazanin" panose="00000400000000000000" pitchFamily="2" charset="-78"/>
              </a:rPr>
              <a:t>در صورتی که زمان جراحی بیش از ۲ ساعت به درازا بکشد یا در صورتی که شواهد دال بر خونریزی وسيع و فوق العاده حین جراحی باشد بایستی تجویز دوز مجدد آنتی بیوتیک پروفیلاکسی مورد نظر قرار گیرد و در صورتی که از وانکومایسین به عنوان آنتی بیوتیک پروفیلاکتیک استفاده شده باشد نیاز به دوز مجدد در اعمال جراحی که کمتر از ۱۰ ساعت به درازا می کشند، نیست.</a:t>
            </a:r>
          </a:p>
        </p:txBody>
      </p:sp>
      <p:sp>
        <p:nvSpPr>
          <p:cNvPr id="4" name="Date Placeholder 3">
            <a:extLst>
              <a:ext uri="{FF2B5EF4-FFF2-40B4-BE49-F238E27FC236}">
                <a16:creationId xmlns:a16="http://schemas.microsoft.com/office/drawing/2014/main" xmlns="" id="{B4CFE5EC-9B9B-4628-980F-D91E5EFE399D}"/>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DF032AA4-4BDB-4E0F-BEAA-13AD06DFDA46}"/>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3DD79899-86E1-4102-966C-04EEAF090078}"/>
              </a:ext>
            </a:extLst>
          </p:cNvPr>
          <p:cNvSpPr>
            <a:spLocks noGrp="1"/>
          </p:cNvSpPr>
          <p:nvPr>
            <p:ph type="sldNum" sz="quarter" idx="12"/>
          </p:nvPr>
        </p:nvSpPr>
        <p:spPr/>
        <p:txBody>
          <a:bodyPr/>
          <a:lstStyle/>
          <a:p>
            <a:fld id="{0BC2AB5B-3E25-452A-AB8A-34DFAC903C03}" type="slidenum">
              <a:rPr lang="en-US" smtClean="0"/>
              <a:t>46</a:t>
            </a:fld>
            <a:endParaRPr lang="en-US"/>
          </a:p>
        </p:txBody>
      </p:sp>
    </p:spTree>
    <p:extLst>
      <p:ext uri="{BB962C8B-B14F-4D97-AF65-F5344CB8AC3E}">
        <p14:creationId xmlns:p14="http://schemas.microsoft.com/office/powerpoint/2010/main" val="3930874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092989-F034-421B-A2EE-DFFF713B1464}"/>
              </a:ext>
            </a:extLst>
          </p:cNvPr>
          <p:cNvSpPr>
            <a:spLocks noGrp="1"/>
          </p:cNvSpPr>
          <p:nvPr>
            <p:ph idx="1"/>
          </p:nvPr>
        </p:nvSpPr>
        <p:spPr>
          <a:xfrm>
            <a:off x="838200" y="457200"/>
            <a:ext cx="10515600" cy="6264275"/>
          </a:xfr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lgn="just" rtl="1">
              <a:buNone/>
            </a:pPr>
            <a:r>
              <a:rPr lang="fa-IR" sz="2800" b="0" i="0" dirty="0">
                <a:solidFill>
                  <a:srgbClr val="000000"/>
                </a:solidFill>
                <a:effectLst/>
                <a:latin typeface="Vazirmatn"/>
                <a:cs typeface="B Nazanin" panose="00000400000000000000" pitchFamily="2" charset="-78"/>
              </a:rPr>
              <a:t> انتی بیوتیک هایی که به عنوان پروفیلاکسی استفاده می شوند بایستی طرف ۱۲ ساعت پس از جراحی قطع شوند </a:t>
            </a:r>
          </a:p>
          <a:p>
            <a:pPr algn="just" rtl="1"/>
            <a:r>
              <a:rPr lang="fa-IR" sz="2800" b="0" i="0" dirty="0">
                <a:solidFill>
                  <a:srgbClr val="000000"/>
                </a:solidFill>
                <a:effectLst/>
                <a:latin typeface="Vazirmatn"/>
                <a:cs typeface="B Nazanin" panose="00000400000000000000" pitchFamily="2" charset="-78"/>
              </a:rPr>
              <a:t>زدن موهای موضع عمل توصیه نمی شود مگر در مواردی که مو با عمل تداخل می نماید در صورت ضرورت برداشتن موها، آن ها بایستی با قیچی در زمان کمتر از ۲ ساعت مانده به عمل کوتاه شوند. زدن موها با </a:t>
            </a:r>
            <a:r>
              <a:rPr lang="fa-IR" dirty="0">
                <a:solidFill>
                  <a:srgbClr val="000000"/>
                </a:solidFill>
                <a:latin typeface="Vazirmatn"/>
                <a:cs typeface="B Nazanin" panose="00000400000000000000" pitchFamily="2" charset="-78"/>
              </a:rPr>
              <a:t>تیغ</a:t>
            </a:r>
            <a:r>
              <a:rPr lang="fa-IR" sz="2800" b="0" i="0" dirty="0">
                <a:solidFill>
                  <a:srgbClr val="000000"/>
                </a:solidFill>
                <a:effectLst/>
                <a:latin typeface="Vazirmatn"/>
                <a:cs typeface="B Nazanin" panose="00000400000000000000" pitchFamily="2" charset="-78"/>
              </a:rPr>
              <a:t> به دلیل افزایش احتمال عفونت موضع عمل توصیه نمی شود. </a:t>
            </a:r>
          </a:p>
          <a:p>
            <a:pPr algn="just" rtl="1"/>
            <a:r>
              <a:rPr lang="fa-IR" sz="2800" b="0" i="0" dirty="0">
                <a:solidFill>
                  <a:srgbClr val="000000"/>
                </a:solidFill>
                <a:effectLst/>
                <a:latin typeface="Vazirmatn"/>
                <a:cs typeface="B Nazanin" panose="00000400000000000000" pitchFamily="2" charset="-78"/>
              </a:rPr>
              <a:t>بیماران جراحی بایستی در طی دوره قبل از عمل بر حسب نیاز فردی خود اکسیژن بگیرند.</a:t>
            </a:r>
          </a:p>
          <a:p>
            <a:pPr algn="just" rtl="1"/>
            <a:r>
              <a:rPr lang="fa-IR" b="0" i="0" dirty="0">
                <a:solidFill>
                  <a:srgbClr val="000000"/>
                </a:solidFill>
                <a:effectLst/>
                <a:latin typeface="Vazirmatn"/>
                <a:cs typeface="B Nazanin" panose="00000400000000000000" pitchFamily="2" charset="-78"/>
              </a:rPr>
              <a:t>موازین مؤثر به منظور حفظ درجه حرارت طبیعی بدن بیمار بایستی در دوره قبل از عمل انجام شود. </a:t>
            </a:r>
          </a:p>
          <a:p>
            <a:pPr algn="just" rtl="1"/>
            <a:r>
              <a:rPr lang="fa-IR" b="0" i="0" dirty="0">
                <a:solidFill>
                  <a:srgbClr val="000000"/>
                </a:solidFill>
                <a:effectLst/>
                <a:latin typeface="Vazirmatn"/>
                <a:cs typeface="B Nazanin" panose="00000400000000000000" pitchFamily="2" charset="-78"/>
              </a:rPr>
              <a:t>پوست بدن تمامی بیماران جراحی بایستی با یک ماده آنتی سپتیک مناسب قبل از جراحی آماده شود. این ماده بایستی به نحوی انتخاب شود که دارای قابلیت کاهش شمارش میکروبی سریع پوست و کارایی پایدار در </a:t>
            </a:r>
            <a:r>
              <a:rPr lang="fa-IR" dirty="0">
                <a:solidFill>
                  <a:srgbClr val="000000"/>
                </a:solidFill>
                <a:latin typeface="Vazirmatn"/>
                <a:cs typeface="B Nazanin" panose="00000400000000000000" pitchFamily="2" charset="-78"/>
              </a:rPr>
              <a:t>ط</a:t>
            </a:r>
            <a:r>
              <a:rPr lang="fa-IR" b="0" i="0" dirty="0">
                <a:solidFill>
                  <a:srgbClr val="000000"/>
                </a:solidFill>
                <a:effectLst/>
                <a:latin typeface="Vazirmatn"/>
                <a:cs typeface="B Nazanin" panose="00000400000000000000" pitchFamily="2" charset="-78"/>
              </a:rPr>
              <a:t>ی عمل جراحی باشد.</a:t>
            </a:r>
          </a:p>
          <a:p>
            <a:pPr algn="just" rtl="1"/>
            <a:r>
              <a:rPr lang="fa-IR" b="0" i="0" dirty="0">
                <a:solidFill>
                  <a:srgbClr val="000000"/>
                </a:solidFill>
                <a:effectLst/>
                <a:latin typeface="Vazirmatn"/>
                <a:cs typeface="B Nazanin" panose="00000400000000000000" pitchFamily="2" charset="-78"/>
              </a:rPr>
              <a:t>ضد عفونی دست برای جراحی را با مصرف صابون آنتی میکروبی تضمین نمایید. ناحیه دست و ساعد ها بایستی به مدت ۲ تا ۵ دقیقه اسکراب کنید در صورت تمیزی ظاهری دست ها از یک محلول ضد عفونی دست با پایه الکلی می توان برای ضد عفونی استفاده نمود. </a:t>
            </a:r>
          </a:p>
          <a:p>
            <a:pPr algn="just" rtl="1"/>
            <a:r>
              <a:rPr lang="fa-IR" b="0" i="0" dirty="0">
                <a:solidFill>
                  <a:srgbClr val="000000"/>
                </a:solidFill>
                <a:effectLst/>
                <a:latin typeface="Vazirmatn"/>
                <a:cs typeface="B Nazanin" panose="00000400000000000000" pitchFamily="2" charset="-78"/>
              </a:rPr>
              <a:t>در حین عمل تیم جراحی بایستی موهای خود را </a:t>
            </a:r>
            <a:r>
              <a:rPr lang="fa-IR" dirty="0">
                <a:solidFill>
                  <a:srgbClr val="000000"/>
                </a:solidFill>
                <a:latin typeface="Vazirmatn"/>
                <a:cs typeface="B Nazanin" panose="00000400000000000000" pitchFamily="2" charset="-78"/>
              </a:rPr>
              <a:t>بپ</a:t>
            </a:r>
            <a:r>
              <a:rPr lang="fa-IR" b="0" i="0" dirty="0">
                <a:solidFill>
                  <a:srgbClr val="000000"/>
                </a:solidFill>
                <a:effectLst/>
                <a:latin typeface="Vazirmatn"/>
                <a:cs typeface="B Nazanin" panose="00000400000000000000" pitchFamily="2" charset="-78"/>
              </a:rPr>
              <a:t>وشانند و گان استریل بپوشند و دستکش استریل دست نمایند. </a:t>
            </a:r>
          </a:p>
          <a:p>
            <a:pPr algn="just" rtl="1"/>
            <a:endParaRPr lang="en-US" sz="2800" dirty="0">
              <a:cs typeface="B Nazanin" panose="00000400000000000000" pitchFamily="2" charset="-78"/>
            </a:endParaRPr>
          </a:p>
        </p:txBody>
      </p:sp>
      <p:sp>
        <p:nvSpPr>
          <p:cNvPr id="4" name="Date Placeholder 3">
            <a:extLst>
              <a:ext uri="{FF2B5EF4-FFF2-40B4-BE49-F238E27FC236}">
                <a16:creationId xmlns:a16="http://schemas.microsoft.com/office/drawing/2014/main" xmlns="" id="{71382227-E5DB-402D-B173-7FDEA1B5050E}"/>
              </a:ext>
            </a:extLst>
          </p:cNvPr>
          <p:cNvSpPr>
            <a:spLocks noGrp="1"/>
          </p:cNvSpPr>
          <p:nvPr>
            <p:ph type="dt" sz="half" idx="10"/>
          </p:nvPr>
        </p:nvSpPr>
        <p:spPr/>
        <p:txBody>
          <a:bodyPr/>
          <a:lstStyle/>
          <a:p>
            <a:fld id="{AA7B13B7-D97F-4BE6-A750-66D236AB17E2}" type="datetime2">
              <a:rPr lang="en-US" smtClean="0"/>
              <a:t>Saturday, September 30, 2023</a:t>
            </a:fld>
            <a:endParaRPr lang="en-US" dirty="0"/>
          </a:p>
        </p:txBody>
      </p:sp>
      <p:sp>
        <p:nvSpPr>
          <p:cNvPr id="5" name="Footer Placeholder 4">
            <a:extLst>
              <a:ext uri="{FF2B5EF4-FFF2-40B4-BE49-F238E27FC236}">
                <a16:creationId xmlns:a16="http://schemas.microsoft.com/office/drawing/2014/main" xmlns="" id="{14376318-9C1A-4CFE-B84C-4D6E57B8F33D}"/>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6FA22815-A25A-4A49-8285-95C243F4546F}"/>
              </a:ext>
            </a:extLst>
          </p:cNvPr>
          <p:cNvSpPr>
            <a:spLocks noGrp="1"/>
          </p:cNvSpPr>
          <p:nvPr>
            <p:ph type="sldNum" sz="quarter" idx="12"/>
          </p:nvPr>
        </p:nvSpPr>
        <p:spPr/>
        <p:txBody>
          <a:bodyPr/>
          <a:lstStyle/>
          <a:p>
            <a:fld id="{0BC2AB5B-3E25-452A-AB8A-34DFAC903C03}" type="slidenum">
              <a:rPr lang="en-US" smtClean="0"/>
              <a:t>47</a:t>
            </a:fld>
            <a:endParaRPr lang="en-US" dirty="0"/>
          </a:p>
        </p:txBody>
      </p:sp>
    </p:spTree>
    <p:extLst>
      <p:ext uri="{BB962C8B-B14F-4D97-AF65-F5344CB8AC3E}">
        <p14:creationId xmlns:p14="http://schemas.microsoft.com/office/powerpoint/2010/main" val="1930230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narHorz">
          <a:fgClr>
            <a:srgbClr val="FF0000"/>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5310F2-6632-493F-841A-8A5638BD90DC}"/>
              </a:ext>
            </a:extLst>
          </p:cNvPr>
          <p:cNvSpPr>
            <a:spLocks noGrp="1"/>
          </p:cNvSpPr>
          <p:nvPr>
            <p:ph idx="1"/>
          </p:nvPr>
        </p:nvSpPr>
        <p:spPr>
          <a:xfrm>
            <a:off x="531779" y="262391"/>
            <a:ext cx="11264630" cy="634269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r" rtl="1">
              <a:lnSpc>
                <a:spcPct val="150000"/>
              </a:lnSpc>
              <a:buNone/>
            </a:pPr>
            <a:r>
              <a:rPr lang="fa-IR" sz="2400" b="1" i="0" dirty="0">
                <a:solidFill>
                  <a:srgbClr val="000000"/>
                </a:solidFill>
                <a:effectLst/>
                <a:latin typeface="Vazirmatn"/>
                <a:cs typeface="B Nazanin" panose="00000400000000000000" pitchFamily="2" charset="-78"/>
              </a:rPr>
              <a:t> - </a:t>
            </a:r>
            <a:r>
              <a:rPr lang="fa-IR" sz="2400" b="0" i="0" dirty="0">
                <a:solidFill>
                  <a:srgbClr val="000000"/>
                </a:solidFill>
                <a:effectLst/>
                <a:latin typeface="Vazirmatn"/>
                <a:cs typeface="B Nazanin" panose="00000400000000000000" pitchFamily="2" charset="-78"/>
              </a:rPr>
              <a:t>بایستی تجویز آنتی بیوتیک پروفیلاکسی از طریق دستورات شفاهی و تلفنی منع شود. </a:t>
            </a:r>
            <a:br>
              <a:rPr lang="fa-IR" sz="2400" b="0" i="0" dirty="0">
                <a:solidFill>
                  <a:srgbClr val="000000"/>
                </a:solidFill>
                <a:effectLst/>
                <a:latin typeface="Vazirmatn"/>
                <a:cs typeface="B Nazanin" panose="00000400000000000000" pitchFamily="2" charset="-78"/>
              </a:rPr>
            </a:br>
            <a:r>
              <a:rPr lang="fa-IR" sz="2400" b="0" i="0" dirty="0">
                <a:solidFill>
                  <a:srgbClr val="000000"/>
                </a:solidFill>
                <a:effectLst/>
                <a:latin typeface="Vazirmatn"/>
                <a:cs typeface="B Nazanin" panose="00000400000000000000" pitchFamily="2" charset="-78"/>
              </a:rPr>
              <a:t>- از مو کن برقی برای کوتاه نمودن موها نبایستی استفاده شود.</a:t>
            </a:r>
            <a:br>
              <a:rPr lang="fa-IR" sz="2400" b="0" i="0" dirty="0">
                <a:solidFill>
                  <a:srgbClr val="000000"/>
                </a:solidFill>
                <a:effectLst/>
                <a:latin typeface="Vazirmatn"/>
                <a:cs typeface="B Nazanin" panose="00000400000000000000" pitchFamily="2" charset="-78"/>
              </a:rPr>
            </a:br>
            <a:r>
              <a:rPr lang="fa-IR" sz="2400" b="0" i="0" dirty="0">
                <a:solidFill>
                  <a:srgbClr val="000000"/>
                </a:solidFill>
                <a:effectLst/>
                <a:latin typeface="Vazirmatn"/>
                <a:cs typeface="B Nazanin" panose="00000400000000000000" pitchFamily="2" charset="-78"/>
              </a:rPr>
              <a:t>- بایستی استعمال دخانیات حداقل ۲۰ روز قبل از عمل جراحی الكتیو قطع شود. </a:t>
            </a:r>
            <a:br>
              <a:rPr lang="fa-IR" sz="2400" b="0" i="0" dirty="0">
                <a:solidFill>
                  <a:srgbClr val="000000"/>
                </a:solidFill>
                <a:effectLst/>
                <a:latin typeface="Vazirmatn"/>
                <a:cs typeface="B Nazanin" panose="00000400000000000000" pitchFamily="2" charset="-78"/>
              </a:rPr>
            </a:br>
            <a:r>
              <a:rPr lang="fa-IR" sz="2400" b="0" i="0" dirty="0">
                <a:solidFill>
                  <a:srgbClr val="000000"/>
                </a:solidFill>
                <a:effectLst/>
                <a:latin typeface="Vazirmatn"/>
                <a:cs typeface="B Nazanin" panose="00000400000000000000" pitchFamily="2" charset="-78"/>
              </a:rPr>
              <a:t>- بیماران جراحی بایستی قبل از عمل با استفاده از صابون آنتی سپتیک دوش بگیرند. </a:t>
            </a:r>
            <a:br>
              <a:rPr lang="fa-IR" sz="2400" b="0" i="0" dirty="0">
                <a:solidFill>
                  <a:srgbClr val="000000"/>
                </a:solidFill>
                <a:effectLst/>
                <a:latin typeface="Vazirmatn"/>
                <a:cs typeface="B Nazanin" panose="00000400000000000000" pitchFamily="2" charset="-78"/>
              </a:rPr>
            </a:br>
            <a:r>
              <a:rPr lang="fa-IR" sz="2400" b="0" i="0" dirty="0">
                <a:solidFill>
                  <a:srgbClr val="000000"/>
                </a:solidFill>
                <a:effectLst/>
                <a:latin typeface="Vazirmatn"/>
                <a:cs typeface="B Nazanin" panose="00000400000000000000" pitchFamily="2" charset="-78"/>
              </a:rPr>
              <a:t>- پیش از عمل جراحي الكتیو بايستی عفونت های قبلی را درمان و ریشه کن نمود. </a:t>
            </a:r>
            <a:br>
              <a:rPr lang="fa-IR" sz="2400" b="0" i="0" dirty="0">
                <a:solidFill>
                  <a:srgbClr val="000000"/>
                </a:solidFill>
                <a:effectLst/>
                <a:latin typeface="Vazirmatn"/>
                <a:cs typeface="B Nazanin" panose="00000400000000000000" pitchFamily="2" charset="-78"/>
              </a:rPr>
            </a:br>
            <a:r>
              <a:rPr lang="fa-IR" sz="2400" b="0" i="0" dirty="0">
                <a:solidFill>
                  <a:srgbClr val="000000"/>
                </a:solidFill>
                <a:effectLst/>
                <a:latin typeface="Vazirmatn"/>
                <a:cs typeface="B Nazanin" panose="00000400000000000000" pitchFamily="2" charset="-78"/>
              </a:rPr>
              <a:t>- </a:t>
            </a:r>
            <a:r>
              <a:rPr lang="fa-IR" sz="2400" dirty="0">
                <a:solidFill>
                  <a:srgbClr val="000000"/>
                </a:solidFill>
                <a:latin typeface="Vazirmatn"/>
                <a:cs typeface="B Nazanin" panose="00000400000000000000" pitchFamily="2" charset="-78"/>
              </a:rPr>
              <a:t>تیم جراحی بایستی در طی عمل از ماسک استفاده نمایند. </a:t>
            </a:r>
          </a:p>
          <a:p>
            <a:pPr marL="0" indent="0" algn="r" rtl="1">
              <a:lnSpc>
                <a:spcPct val="150000"/>
              </a:lnSpc>
              <a:buNone/>
            </a:pPr>
            <a:r>
              <a:rPr lang="fa-IR" sz="2400" dirty="0">
                <a:solidFill>
                  <a:srgbClr val="000000"/>
                </a:solidFill>
                <a:latin typeface="Vazirmatn"/>
                <a:cs typeface="B Nazanin" panose="00000400000000000000" pitchFamily="2" charset="-78"/>
              </a:rPr>
              <a:t>- بایستی از پیش بند پلاستیکی در زمانی که احتمال مرطوب شدن می رود، استفاده نمود.</a:t>
            </a:r>
          </a:p>
          <a:p>
            <a:pPr algn="r" rtl="1">
              <a:lnSpc>
                <a:spcPct val="150000"/>
              </a:lnSpc>
              <a:buFontTx/>
              <a:buChar char="-"/>
            </a:pPr>
            <a:r>
              <a:rPr lang="fa-IR" sz="2400" dirty="0">
                <a:solidFill>
                  <a:srgbClr val="000000"/>
                </a:solidFill>
                <a:latin typeface="Vazirmatn"/>
                <a:cs typeface="B Nazanin" panose="00000400000000000000" pitchFamily="2" charset="-78"/>
              </a:rPr>
              <a:t>پانسمان استریل روی زخم جراحی بایستی به مدت ۲۴ الی 48 ساعت پس از جراحی حفظ شود.</a:t>
            </a:r>
          </a:p>
          <a:p>
            <a:pPr algn="r" rtl="1">
              <a:lnSpc>
                <a:spcPct val="150000"/>
              </a:lnSpc>
              <a:buFontTx/>
              <a:buChar char="-"/>
            </a:pPr>
            <a:r>
              <a:rPr lang="fa-IR" sz="2400" dirty="0">
                <a:solidFill>
                  <a:srgbClr val="000000"/>
                </a:solidFill>
                <a:latin typeface="Vazirmatn"/>
                <a:cs typeface="B Nazanin" panose="00000400000000000000" pitchFamily="2" charset="-78"/>
              </a:rPr>
              <a:t>کادر متخصص کنترل عفونت آموزش دیده بایستی مراقبت فعال آینده نگر در مورد عفونت موضع عمل داشته باشند.</a:t>
            </a:r>
          </a:p>
          <a:p>
            <a:pPr algn="r" rtl="1">
              <a:lnSpc>
                <a:spcPct val="170000"/>
              </a:lnSpc>
              <a:buFontTx/>
              <a:buChar char="-"/>
            </a:pPr>
            <a:r>
              <a:rPr lang="fa-IR" sz="2400" b="0" i="0" dirty="0">
                <a:solidFill>
                  <a:srgbClr val="000000"/>
                </a:solidFill>
                <a:effectLst/>
                <a:latin typeface="Vazirmatn"/>
                <a:cs typeface="B Nazanin" panose="00000400000000000000" pitchFamily="2" charset="-78"/>
              </a:rPr>
              <a:t>اطلاعات مرتبط به عفونت های جراحی بایستی با جراح و کادر مدیریتی ذیربط ارائه شود. </a:t>
            </a:r>
            <a:endParaRPr lang="fa-IR" sz="2400" dirty="0">
              <a:solidFill>
                <a:srgbClr val="000000"/>
              </a:solidFill>
              <a:latin typeface="Vazirmatn"/>
              <a:cs typeface="B Nazanin" panose="00000400000000000000" pitchFamily="2" charset="-78"/>
            </a:endParaRPr>
          </a:p>
        </p:txBody>
      </p:sp>
      <p:sp>
        <p:nvSpPr>
          <p:cNvPr id="4" name="Date Placeholder 3">
            <a:extLst>
              <a:ext uri="{FF2B5EF4-FFF2-40B4-BE49-F238E27FC236}">
                <a16:creationId xmlns:a16="http://schemas.microsoft.com/office/drawing/2014/main" xmlns="" id="{2F341A83-EB42-41E3-B268-2138254F8677}"/>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E8CFF18C-F582-420B-8A55-A2A93FBBA410}"/>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E1B281F3-F9B2-4BC9-9946-9E16C25ED5AC}"/>
              </a:ext>
            </a:extLst>
          </p:cNvPr>
          <p:cNvSpPr>
            <a:spLocks noGrp="1"/>
          </p:cNvSpPr>
          <p:nvPr>
            <p:ph type="sldNum" sz="quarter" idx="12"/>
          </p:nvPr>
        </p:nvSpPr>
        <p:spPr/>
        <p:txBody>
          <a:bodyPr/>
          <a:lstStyle/>
          <a:p>
            <a:fld id="{0BC2AB5B-3E25-452A-AB8A-34DFAC903C03}" type="slidenum">
              <a:rPr lang="en-US" smtClean="0"/>
              <a:t>48</a:t>
            </a:fld>
            <a:endParaRPr lang="en-US"/>
          </a:p>
        </p:txBody>
      </p:sp>
      <p:sp>
        <p:nvSpPr>
          <p:cNvPr id="7" name="Arrow: Pentagon 6">
            <a:extLst>
              <a:ext uri="{FF2B5EF4-FFF2-40B4-BE49-F238E27FC236}">
                <a16:creationId xmlns:a16="http://schemas.microsoft.com/office/drawing/2014/main" xmlns="" id="{C06E550C-C7F8-40E5-BB29-97F11368C5F1}"/>
              </a:ext>
            </a:extLst>
          </p:cNvPr>
          <p:cNvSpPr/>
          <p:nvPr/>
        </p:nvSpPr>
        <p:spPr>
          <a:xfrm>
            <a:off x="606357" y="700391"/>
            <a:ext cx="2975043" cy="2052536"/>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i="0" dirty="0">
                <a:solidFill>
                  <a:schemeClr val="accent1">
                    <a:lumMod val="50000"/>
                  </a:schemeClr>
                </a:solidFill>
                <a:effectLst/>
                <a:latin typeface="Vazirmatn"/>
                <a:cs typeface="B Nazanin" panose="00000400000000000000" pitchFamily="2" charset="-78"/>
              </a:rPr>
              <a:t>توصیه می شود:</a:t>
            </a:r>
            <a:endParaRPr lang="en-US" sz="3200" dirty="0">
              <a:solidFill>
                <a:schemeClr val="accent1">
                  <a:lumMod val="50000"/>
                </a:schemeClr>
              </a:solidFill>
            </a:endParaRPr>
          </a:p>
        </p:txBody>
      </p:sp>
    </p:spTree>
    <p:extLst>
      <p:ext uri="{BB962C8B-B14F-4D97-AF65-F5344CB8AC3E}">
        <p14:creationId xmlns:p14="http://schemas.microsoft.com/office/powerpoint/2010/main" val="2228852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40000">
              <a:srgbClr val="FFC000"/>
            </a:gs>
            <a:gs pos="8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3AC61C1-F86A-4696-9257-7EDD3B873D16}"/>
              </a:ext>
            </a:extLst>
          </p:cNvPr>
          <p:cNvSpPr>
            <a:spLocks noGrp="1"/>
          </p:cNvSpPr>
          <p:nvPr>
            <p:ph type="dt" sz="half" idx="10"/>
          </p:nvPr>
        </p:nvSpPr>
        <p:spPr/>
        <p:txBody>
          <a:bodyPr/>
          <a:lstStyle/>
          <a:p>
            <a:fld id="{F206D513-ED41-4BA4-B654-8EB4559049CF}" type="datetime2">
              <a:rPr lang="en-US" smtClean="0"/>
              <a:t>Saturday, September 30, 2023</a:t>
            </a:fld>
            <a:endParaRPr lang="en-US"/>
          </a:p>
        </p:txBody>
      </p:sp>
      <p:sp>
        <p:nvSpPr>
          <p:cNvPr id="4" name="Footer Placeholder 3">
            <a:extLst>
              <a:ext uri="{FF2B5EF4-FFF2-40B4-BE49-F238E27FC236}">
                <a16:creationId xmlns:a16="http://schemas.microsoft.com/office/drawing/2014/main" xmlns="" id="{F83ACF6F-4940-46A0-99C5-69FCF1915C8A}"/>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0DC2D865-4984-4873-979B-0890EFEB4E23}"/>
              </a:ext>
            </a:extLst>
          </p:cNvPr>
          <p:cNvSpPr>
            <a:spLocks noGrp="1"/>
          </p:cNvSpPr>
          <p:nvPr>
            <p:ph type="sldNum" sz="quarter" idx="12"/>
          </p:nvPr>
        </p:nvSpPr>
        <p:spPr/>
        <p:txBody>
          <a:bodyPr/>
          <a:lstStyle/>
          <a:p>
            <a:fld id="{0BC2AB5B-3E25-452A-AB8A-34DFAC903C03}" type="slidenum">
              <a:rPr lang="en-US" smtClean="0"/>
              <a:t>49</a:t>
            </a:fld>
            <a:endParaRPr lang="en-US"/>
          </a:p>
        </p:txBody>
      </p:sp>
      <p:pic>
        <p:nvPicPr>
          <p:cNvPr id="5" name="Content Placeholder 4">
            <a:extLst>
              <a:ext uri="{FF2B5EF4-FFF2-40B4-BE49-F238E27FC236}">
                <a16:creationId xmlns:a16="http://schemas.microsoft.com/office/drawing/2014/main" xmlns="" id="{F0CBB8A1-63C8-426D-B3B3-B6C5A95675C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796342" y="0"/>
            <a:ext cx="4395657" cy="4351338"/>
          </a:xfrm>
        </p:spPr>
      </p:pic>
      <p:pic>
        <p:nvPicPr>
          <p:cNvPr id="7" name="Content Placeholder 4">
            <a:extLst>
              <a:ext uri="{FF2B5EF4-FFF2-40B4-BE49-F238E27FC236}">
                <a16:creationId xmlns:a16="http://schemas.microsoft.com/office/drawing/2014/main" xmlns="" id="{ABB6335F-93B9-4BBD-BEA5-40F2E32DA9F3}"/>
              </a:ext>
            </a:extLst>
          </p:cNvPr>
          <p:cNvPicPr>
            <a:picLocks noChangeAspect="1"/>
          </p:cNvPicPr>
          <p:nvPr/>
        </p:nvPicPr>
        <p:blipFill rotWithShape="1">
          <a:blip r:embed="rId3">
            <a:extLst>
              <a:ext uri="{28A0092B-C50C-407E-A947-70E740481C1C}">
                <a14:useLocalDpi xmlns:a14="http://schemas.microsoft.com/office/drawing/2010/main" val="0"/>
              </a:ext>
            </a:extLst>
          </a:blip>
          <a:srcRect b="9442"/>
          <a:stretch/>
        </p:blipFill>
        <p:spPr>
          <a:xfrm>
            <a:off x="68262" y="2917526"/>
            <a:ext cx="4114801" cy="3940474"/>
          </a:xfrm>
          <a:prstGeom prst="rect">
            <a:avLst/>
          </a:prstGeom>
        </p:spPr>
      </p:pic>
      <p:pic>
        <p:nvPicPr>
          <p:cNvPr id="8" name="Content Placeholder 4">
            <a:extLst>
              <a:ext uri="{FF2B5EF4-FFF2-40B4-BE49-F238E27FC236}">
                <a16:creationId xmlns:a16="http://schemas.microsoft.com/office/drawing/2014/main" xmlns="" id="{87AC32F5-E2D6-41B3-8E88-E9E7F8FA5550}"/>
              </a:ext>
            </a:extLst>
          </p:cNvPr>
          <p:cNvPicPr>
            <a:picLocks noChangeAspect="1"/>
          </p:cNvPicPr>
          <p:nvPr/>
        </p:nvPicPr>
        <p:blipFill rotWithShape="1">
          <a:blip r:embed="rId4">
            <a:extLst>
              <a:ext uri="{28A0092B-C50C-407E-A947-70E740481C1C}">
                <a14:useLocalDpi xmlns:a14="http://schemas.microsoft.com/office/drawing/2010/main" val="0"/>
              </a:ext>
            </a:extLst>
          </a:blip>
          <a:srcRect b="10431"/>
          <a:stretch/>
        </p:blipFill>
        <p:spPr>
          <a:xfrm>
            <a:off x="3830703" y="1234029"/>
            <a:ext cx="4318000" cy="3897443"/>
          </a:xfrm>
          <a:prstGeom prst="rect">
            <a:avLst/>
          </a:prstGeom>
        </p:spPr>
      </p:pic>
    </p:spTree>
    <p:extLst>
      <p:ext uri="{BB962C8B-B14F-4D97-AF65-F5344CB8AC3E}">
        <p14:creationId xmlns:p14="http://schemas.microsoft.com/office/powerpoint/2010/main" val="290180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B0DFD-F13A-4A46-BFA5-3FECF266EE97}"/>
              </a:ext>
            </a:extLst>
          </p:cNvPr>
          <p:cNvSpPr>
            <a:spLocks noGrp="1"/>
          </p:cNvSpPr>
          <p:nvPr>
            <p:ph type="title"/>
          </p:nvPr>
        </p:nvSpPr>
        <p:spPr>
          <a:xfrm>
            <a:off x="838200" y="365126"/>
            <a:ext cx="10515600" cy="939800"/>
          </a:xfrm>
          <a:solidFill>
            <a:schemeClr val="bg2"/>
          </a:solidFill>
        </p:spPr>
        <p:txBody>
          <a:bodyPr>
            <a:normAutofit fontScale="90000"/>
          </a:bodyPr>
          <a:lstStyle/>
          <a:p>
            <a:pPr algn="ctr" rtl="1"/>
            <a:r>
              <a:rPr lang="ar-SA" sz="3200" b="1" dirty="0">
                <a:effectLst/>
                <a:latin typeface="Times New Roman" panose="02020603050405020304" pitchFamily="18" charset="0"/>
                <a:ea typeface="Times New Roman" panose="02020603050405020304" pitchFamily="18" charset="0"/>
              </a:rPr>
              <a:t>فرم چک لیست جراحی ایمن</a:t>
            </a:r>
            <a:r>
              <a:rPr lang="en-US" sz="3200" dirty="0">
                <a:effectLst/>
                <a:latin typeface="Times New Roman" panose="02020603050405020304" pitchFamily="18" charset="0"/>
                <a:ea typeface="Times New Roman" panose="02020603050405020304" pitchFamily="18" charset="0"/>
              </a:rPr>
              <a:t/>
            </a:r>
            <a:br>
              <a:rPr lang="en-US" sz="3200" dirty="0">
                <a:effectLst/>
                <a:latin typeface="Times New Roman" panose="02020603050405020304" pitchFamily="18" charset="0"/>
                <a:ea typeface="Times New Roman" panose="02020603050405020304" pitchFamily="18" charset="0"/>
              </a:rPr>
            </a:br>
            <a:r>
              <a:rPr lang="ar-SA" sz="3200" dirty="0">
                <a:effectLst/>
                <a:latin typeface="Times New Roman" panose="02020603050405020304" pitchFamily="18" charset="0"/>
                <a:ea typeface="Times New Roman" panose="02020603050405020304" pitchFamily="18" charset="0"/>
              </a:rPr>
              <a:t>اقدامات قبل از ترخیص بیمار </a:t>
            </a:r>
            <a:r>
              <a:rPr lang="en-US" sz="3200" dirty="0">
                <a:effectLst/>
                <a:latin typeface="Times New Roman" panose="02020603050405020304" pitchFamily="18" charset="0"/>
                <a:ea typeface="Times New Roman" panose="02020603050405020304" pitchFamily="18" charset="0"/>
              </a:rPr>
              <a:t>Sign Out</a:t>
            </a:r>
            <a:endParaRPr lang="en-US" sz="6600" dirty="0"/>
          </a:p>
        </p:txBody>
      </p:sp>
      <p:sp>
        <p:nvSpPr>
          <p:cNvPr id="4" name="Content Placeholder 3">
            <a:extLst>
              <a:ext uri="{FF2B5EF4-FFF2-40B4-BE49-F238E27FC236}">
                <a16:creationId xmlns:a16="http://schemas.microsoft.com/office/drawing/2014/main" xmlns="" id="{27E41976-F17C-41DB-88AB-2E299B476D16}"/>
              </a:ext>
            </a:extLst>
          </p:cNvPr>
          <p:cNvSpPr>
            <a:spLocks noGrp="1"/>
          </p:cNvSpPr>
          <p:nvPr>
            <p:ph sz="half" idx="2"/>
          </p:nvPr>
        </p:nvSpPr>
        <p:spPr>
          <a:xfrm>
            <a:off x="204395" y="1452282"/>
            <a:ext cx="11673840" cy="4904068"/>
          </a:xfrm>
          <a:solidFill>
            <a:schemeClr val="accent1">
              <a:lumMod val="20000"/>
              <a:lumOff val="80000"/>
            </a:schemeClr>
          </a:solidFill>
        </p:spPr>
        <p:txBody>
          <a:bodyPr>
            <a:normAutofit/>
          </a:bodyPr>
          <a:lstStyle/>
          <a:p>
            <a:pPr marL="0" marR="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پرستار بصورت کلامی همراه با تیم جراحی موارد ذیل را تأیید می نماید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نام عمل جراحی ثبت شده است.</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شمارش لوازم جراحی،گاز،لنگاز و سرسوزن مورد استفاده در حین عمل جراحی صحیح بوده است.</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نحوه بر چسب زدن بر روی نمونه گرفته شده در اتاق عمل از جمله نام و نام خانوادگی بیمار صحیح است.</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effectLst/>
                <a:latin typeface="Calibri" panose="020F0502020204030204" pitchFamily="34" charset="0"/>
                <a:ea typeface="Calibri" panose="020F0502020204030204" pitchFamily="34" charset="0"/>
                <a:cs typeface="B Nazanin" panose="00000400000000000000" pitchFamily="2" charset="-78"/>
              </a:rPr>
              <a:t> عملکرد تجهیزات مورد استفاده در اتاق عمل بدون اشکال بوده 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effectLst/>
                <a:latin typeface="Calibri" panose="020F0502020204030204" pitchFamily="34" charset="0"/>
                <a:ea typeface="Calibri" panose="020F0502020204030204" pitchFamily="34" charset="0"/>
                <a:cs typeface="B Nazanin" panose="00000400000000000000" pitchFamily="2" charset="-78"/>
              </a:rPr>
              <a:t> متخصصین جراحی و بیهوشی،</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تیم جراحی و پرستار اتاق عمل با توجه به وضعیت بیمار برنامه مراقبتی مناسب را در ریکاوری پیش بینی نموده اند.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پایان بکارگیری </a:t>
            </a:r>
            <a:r>
              <a:rPr lang="ar-SA" sz="24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چک لیست جراحی ایمن</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که تضمین کننده و بی شک فراهم کننده بستری مناسب جهت انجام اعمال جراحی در شرایط کاملاً ایمن بوده و سبب ارتقاء کیفیت ارائه خدمات درمانی به بیماران تحت عمل جراحی می باشد.و این فرم ضمیمه پرونده تمام بیماران میشود.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Date Placeholder 4">
            <a:extLst>
              <a:ext uri="{FF2B5EF4-FFF2-40B4-BE49-F238E27FC236}">
                <a16:creationId xmlns:a16="http://schemas.microsoft.com/office/drawing/2014/main" xmlns="" id="{EF231357-7D15-4CBB-B7A8-78F423010409}"/>
              </a:ext>
            </a:extLst>
          </p:cNvPr>
          <p:cNvSpPr>
            <a:spLocks noGrp="1"/>
          </p:cNvSpPr>
          <p:nvPr>
            <p:ph type="dt" sz="half" idx="10"/>
          </p:nvPr>
        </p:nvSpPr>
        <p:spPr/>
        <p:txBody>
          <a:bodyPr/>
          <a:lstStyle/>
          <a:p>
            <a:fld id="{F7AF0A53-A7B6-4964-A4F1-80618BEDFC74}" type="datetime2">
              <a:rPr lang="en-US" smtClean="0"/>
              <a:t>Saturday, September 30, 2023</a:t>
            </a:fld>
            <a:endParaRPr lang="en-US"/>
          </a:p>
        </p:txBody>
      </p:sp>
      <p:sp>
        <p:nvSpPr>
          <p:cNvPr id="6" name="Footer Placeholder 5">
            <a:extLst>
              <a:ext uri="{FF2B5EF4-FFF2-40B4-BE49-F238E27FC236}">
                <a16:creationId xmlns:a16="http://schemas.microsoft.com/office/drawing/2014/main" xmlns="" id="{DC647DA8-7435-4EFC-93A0-F4E6321E4FD8}"/>
              </a:ext>
            </a:extLst>
          </p:cNvPr>
          <p:cNvSpPr>
            <a:spLocks noGrp="1"/>
          </p:cNvSpPr>
          <p:nvPr>
            <p:ph type="ftr" sz="quarter" idx="11"/>
          </p:nvPr>
        </p:nvSpPr>
        <p:spPr/>
        <p:txBody>
          <a:bodyPr/>
          <a:lstStyle/>
          <a:p>
            <a:r>
              <a:rPr lang="en-US"/>
              <a:t>Dr.Nasrin Galehdar</a:t>
            </a:r>
          </a:p>
        </p:txBody>
      </p:sp>
      <p:sp>
        <p:nvSpPr>
          <p:cNvPr id="7" name="Slide Number Placeholder 6">
            <a:extLst>
              <a:ext uri="{FF2B5EF4-FFF2-40B4-BE49-F238E27FC236}">
                <a16:creationId xmlns:a16="http://schemas.microsoft.com/office/drawing/2014/main" xmlns="" id="{2F2B2AC8-97B7-4E0F-8EAE-BE866C6FF3F7}"/>
              </a:ext>
            </a:extLst>
          </p:cNvPr>
          <p:cNvSpPr>
            <a:spLocks noGrp="1"/>
          </p:cNvSpPr>
          <p:nvPr>
            <p:ph type="sldNum" sz="quarter" idx="12"/>
          </p:nvPr>
        </p:nvSpPr>
        <p:spPr/>
        <p:txBody>
          <a:bodyPr/>
          <a:lstStyle/>
          <a:p>
            <a:fld id="{0BC2AB5B-3E25-452A-AB8A-34DFAC903C03}" type="slidenum">
              <a:rPr lang="en-US" smtClean="0"/>
              <a:t>5</a:t>
            </a:fld>
            <a:endParaRPr lang="en-US"/>
          </a:p>
        </p:txBody>
      </p:sp>
    </p:spTree>
    <p:extLst>
      <p:ext uri="{BB962C8B-B14F-4D97-AF65-F5344CB8AC3E}">
        <p14:creationId xmlns:p14="http://schemas.microsoft.com/office/powerpoint/2010/main" val="1433813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1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F1FAA7E-BA6D-43ED-BBEB-B30757816671}"/>
              </a:ext>
            </a:extLst>
          </p:cNvPr>
          <p:cNvSpPr>
            <a:spLocks noGrp="1"/>
          </p:cNvSpPr>
          <p:nvPr>
            <p:ph idx="1"/>
          </p:nvPr>
        </p:nvSpPr>
        <p:spPr/>
        <p:txBody>
          <a:bodyPr/>
          <a:lstStyle/>
          <a:p>
            <a:pPr algn="r" rtl="1"/>
            <a:r>
              <a:rPr lang="fa-IR" dirty="0"/>
              <a:t>نسبت بالایی از اکسیژن دمی (80%) بایستی در طی عمل جراحی تجویز شود و حداقل 2 ساعت پس از اتمام عمل دادن اکسیژن به بیمار بایستی به طول بکشد.</a:t>
            </a:r>
          </a:p>
          <a:p>
            <a:pPr algn="r" rtl="1"/>
            <a:r>
              <a:rPr lang="fa-IR" dirty="0"/>
              <a:t>تهویه با فشار مثبت بایستی در اتاق عمل حفظ شود.</a:t>
            </a:r>
          </a:p>
          <a:p>
            <a:pPr algn="r" rtl="1"/>
            <a:r>
              <a:rPr lang="fa-IR" dirty="0"/>
              <a:t>بایستی سراسر اتاق عمل به طور کامل پس از اعمال جراحی کثیف  یا عفونی و در اتمام هر عمل جراحی تمیز شود.</a:t>
            </a:r>
          </a:p>
          <a:p>
            <a:pPr algn="r" rtl="1"/>
            <a:r>
              <a:rPr lang="fa-IR" dirty="0"/>
              <a:t>خط مشی های استاندارد کنترل عفونت بایستی اجرا شود.</a:t>
            </a:r>
          </a:p>
          <a:p>
            <a:pPr algn="r" rtl="1"/>
            <a:r>
              <a:rPr lang="fa-IR" b="0" i="0" dirty="0">
                <a:solidFill>
                  <a:srgbClr val="000000"/>
                </a:solidFill>
                <a:effectLst/>
                <a:latin typeface="Vazirmatn"/>
                <a:cs typeface="B Nazanin" panose="00000400000000000000" pitchFamily="2" charset="-78"/>
              </a:rPr>
              <a:t>بایستی تیم های جراحی در مورد پیشگیری و کنترل عفونت حداقل سالیانه به صورت دوره ای آموزش ببینند.</a:t>
            </a:r>
            <a:endParaRPr lang="en-US" dirty="0"/>
          </a:p>
        </p:txBody>
      </p:sp>
      <p:sp>
        <p:nvSpPr>
          <p:cNvPr id="4" name="Date Placeholder 3">
            <a:extLst>
              <a:ext uri="{FF2B5EF4-FFF2-40B4-BE49-F238E27FC236}">
                <a16:creationId xmlns:a16="http://schemas.microsoft.com/office/drawing/2014/main" xmlns="" id="{CDEEDD32-55C6-4D40-BF90-C87B88CBA03C}"/>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5E4DA163-62F3-444C-908C-8F295EDDF548}"/>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0E81BD94-49D9-4ED2-AF7A-5095E651B43B}"/>
              </a:ext>
            </a:extLst>
          </p:cNvPr>
          <p:cNvSpPr>
            <a:spLocks noGrp="1"/>
          </p:cNvSpPr>
          <p:nvPr>
            <p:ph type="sldNum" sz="quarter" idx="12"/>
          </p:nvPr>
        </p:nvSpPr>
        <p:spPr/>
        <p:txBody>
          <a:bodyPr/>
          <a:lstStyle/>
          <a:p>
            <a:fld id="{0BC2AB5B-3E25-452A-AB8A-34DFAC903C03}" type="slidenum">
              <a:rPr lang="en-US" smtClean="0"/>
              <a:t>50</a:t>
            </a:fld>
            <a:endParaRPr lang="en-US"/>
          </a:p>
        </p:txBody>
      </p:sp>
      <p:sp>
        <p:nvSpPr>
          <p:cNvPr id="7" name="Speech Bubble: Oval 6">
            <a:extLst>
              <a:ext uri="{FF2B5EF4-FFF2-40B4-BE49-F238E27FC236}">
                <a16:creationId xmlns:a16="http://schemas.microsoft.com/office/drawing/2014/main" xmlns="" id="{7C1BAE96-347A-49F5-9FD3-4012B3D16320}"/>
              </a:ext>
            </a:extLst>
          </p:cNvPr>
          <p:cNvSpPr/>
          <p:nvPr/>
        </p:nvSpPr>
        <p:spPr>
          <a:xfrm>
            <a:off x="7607841" y="226218"/>
            <a:ext cx="4494178" cy="1509713"/>
          </a:xfrm>
          <a:prstGeom prst="wedgeEllipseCallout">
            <a:avLst/>
          </a:prstGeom>
          <a:gradFill>
            <a:gsLst>
              <a:gs pos="0">
                <a:schemeClr val="accent2">
                  <a:lumMod val="60000"/>
                  <a:lumOff val="40000"/>
                </a:schemeClr>
              </a:gs>
              <a:gs pos="21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C00000"/>
                </a:solidFill>
                <a:cs typeface="B Nazanin" panose="00000400000000000000" pitchFamily="2" charset="-78"/>
              </a:rPr>
              <a:t>پیشنهادات:</a:t>
            </a:r>
            <a:endParaRPr lang="en-US" sz="4400" b="1" dirty="0"/>
          </a:p>
        </p:txBody>
      </p:sp>
    </p:spTree>
    <p:extLst>
      <p:ext uri="{BB962C8B-B14F-4D97-AF65-F5344CB8AC3E}">
        <p14:creationId xmlns:p14="http://schemas.microsoft.com/office/powerpoint/2010/main" val="3729018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1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A98EB-24E9-4C88-A466-B8C48B2D5ACE}"/>
              </a:ext>
            </a:extLst>
          </p:cNvPr>
          <p:cNvSpPr>
            <a:spLocks noGrp="1"/>
          </p:cNvSpPr>
          <p:nvPr>
            <p:ph type="title"/>
          </p:nvPr>
        </p:nvSpPr>
        <p:spPr>
          <a:xfrm>
            <a:off x="838200" y="365125"/>
            <a:ext cx="10825264" cy="1006475"/>
          </a:xfrm>
          <a:gradFill>
            <a:gsLst>
              <a:gs pos="0">
                <a:schemeClr val="accent2">
                  <a:lumMod val="60000"/>
                  <a:lumOff val="40000"/>
                </a:schemeClr>
              </a:gs>
              <a:gs pos="21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a:effectLst>
            <a:glow rad="228600">
              <a:schemeClr val="accent4">
                <a:satMod val="175000"/>
                <a:alpha val="40000"/>
              </a:schemeClr>
            </a:glow>
          </a:effectLst>
        </p:spPr>
        <p:txBody>
          <a:bodyPr>
            <a:normAutofit/>
          </a:bodyPr>
          <a:lstStyle/>
          <a:p>
            <a:pPr algn="ctr" rtl="1"/>
            <a:r>
              <a:rPr lang="fa-IR" sz="3200" b="1" i="0" dirty="0">
                <a:solidFill>
                  <a:srgbClr val="C00000"/>
                </a:solidFill>
                <a:effectLst/>
                <a:latin typeface="Vazirmatn"/>
                <a:cs typeface="B Nazanin" panose="00000400000000000000" pitchFamily="2" charset="-78"/>
              </a:rPr>
              <a:t>توصیه برای پیشگیری از جا ماندن سهوی ابزار و اسفنج در زخم های جراحی</a:t>
            </a:r>
            <a:endParaRPr lang="en-US" sz="3200" b="1" dirty="0">
              <a:solidFill>
                <a:srgbClr val="C00000"/>
              </a:solidFill>
            </a:endParaRPr>
          </a:p>
        </p:txBody>
      </p:sp>
      <p:sp>
        <p:nvSpPr>
          <p:cNvPr id="4" name="Date Placeholder 3">
            <a:extLst>
              <a:ext uri="{FF2B5EF4-FFF2-40B4-BE49-F238E27FC236}">
                <a16:creationId xmlns:a16="http://schemas.microsoft.com/office/drawing/2014/main" xmlns="" id="{03FDAC3A-CAFF-4E1C-A5E1-0BDB2465300A}"/>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994BFFA7-1C82-4DDB-A6D7-6C1C0564CA62}"/>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87D62FAE-D5DF-4218-9076-022F2C541B35}"/>
              </a:ext>
            </a:extLst>
          </p:cNvPr>
          <p:cNvSpPr>
            <a:spLocks noGrp="1"/>
          </p:cNvSpPr>
          <p:nvPr>
            <p:ph type="sldNum" sz="quarter" idx="12"/>
          </p:nvPr>
        </p:nvSpPr>
        <p:spPr/>
        <p:txBody>
          <a:bodyPr/>
          <a:lstStyle/>
          <a:p>
            <a:fld id="{0BC2AB5B-3E25-452A-AB8A-34DFAC903C03}" type="slidenum">
              <a:rPr lang="en-US" smtClean="0"/>
              <a:t>51</a:t>
            </a:fld>
            <a:endParaRPr lang="en-US"/>
          </a:p>
        </p:txBody>
      </p:sp>
      <p:sp>
        <p:nvSpPr>
          <p:cNvPr id="7" name="Content Placeholder 2">
            <a:extLst>
              <a:ext uri="{FF2B5EF4-FFF2-40B4-BE49-F238E27FC236}">
                <a16:creationId xmlns:a16="http://schemas.microsoft.com/office/drawing/2014/main" xmlns="" id="{9025D3A7-885F-41B2-954E-136EB834A72F}"/>
              </a:ext>
            </a:extLst>
          </p:cNvPr>
          <p:cNvSpPr>
            <a:spLocks noGrp="1"/>
          </p:cNvSpPr>
          <p:nvPr>
            <p:ph idx="1"/>
          </p:nvPr>
        </p:nvSpPr>
        <p:spPr>
          <a:xfrm>
            <a:off x="243191" y="1580170"/>
            <a:ext cx="11634281" cy="4805363"/>
          </a:xfrm>
          <a:gradFill>
            <a:gsLst>
              <a:gs pos="0">
                <a:schemeClr val="accent2">
                  <a:lumMod val="60000"/>
                  <a:lumOff val="40000"/>
                </a:schemeClr>
              </a:gs>
              <a:gs pos="21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a:effectLst>
            <a:glow rad="228600">
              <a:schemeClr val="accent4">
                <a:satMod val="175000"/>
                <a:alpha val="40000"/>
              </a:schemeClr>
            </a:glow>
          </a:effectLst>
        </p:spPr>
        <p:txBody>
          <a:bodyPr>
            <a:normAutofit fontScale="92500" lnSpcReduction="10000"/>
          </a:bodyPr>
          <a:lstStyle/>
          <a:p>
            <a:pPr algn="just" rtl="1"/>
            <a:r>
              <a:rPr lang="fa-IR" b="0" i="0" dirty="0">
                <a:solidFill>
                  <a:srgbClr val="000000"/>
                </a:solidFill>
                <a:effectLst/>
                <a:latin typeface="Vazirmatn"/>
                <a:cs typeface="B Nazanin" panose="00000400000000000000" pitchFamily="2" charset="-78"/>
              </a:rPr>
              <a:t>در اعمال جراحی شکمي، خلف شکمی، لگن و سینه ای شمارش کامل اسفنج ها، سرسوزن ها وسایل تیز و برنده ابزار و وسایل مختلف دیگر(هر گونه وسیله ای که در طی پروسیجر استفاده شده و در معرض خطر به جای ماندن در حفره بدنی است)  بایستی انجام شود. </a:t>
            </a:r>
          </a:p>
          <a:p>
            <a:pPr algn="just" rtl="1"/>
            <a:r>
              <a:rPr lang="fa-IR" b="0" i="0" dirty="0">
                <a:solidFill>
                  <a:srgbClr val="000000"/>
                </a:solidFill>
                <a:effectLst/>
                <a:latin typeface="Vazirmatn"/>
                <a:cs typeface="B Nazanin" panose="00000400000000000000" pitchFamily="2" charset="-78"/>
              </a:rPr>
              <a:t>جراح بایستی قبل آن بستن هر گونه حفره آناتومیکی با موضع جراحی بایست جستجوی منظم </a:t>
            </a:r>
            <a:r>
              <a:rPr lang="fa-IR" dirty="0">
                <a:solidFill>
                  <a:srgbClr val="000000"/>
                </a:solidFill>
                <a:latin typeface="Vazirmatn"/>
                <a:cs typeface="B Nazanin" panose="00000400000000000000" pitchFamily="2" charset="-78"/>
              </a:rPr>
              <a:t>زخ</a:t>
            </a:r>
            <a:r>
              <a:rPr lang="fa-IR" b="0" i="0" dirty="0">
                <a:solidFill>
                  <a:srgbClr val="000000"/>
                </a:solidFill>
                <a:effectLst/>
                <a:latin typeface="Vazirmatn"/>
                <a:cs typeface="B Nazanin" panose="00000400000000000000" pitchFamily="2" charset="-78"/>
              </a:rPr>
              <a:t>م را انجام دهد </a:t>
            </a:r>
          </a:p>
          <a:p>
            <a:pPr algn="just" rtl="1"/>
            <a:r>
              <a:rPr lang="fa-IR" b="0" i="0" dirty="0">
                <a:solidFill>
                  <a:srgbClr val="000000"/>
                </a:solidFill>
                <a:effectLst/>
                <a:latin typeface="Vazirmatn"/>
                <a:cs typeface="B Nazanin" panose="00000400000000000000" pitchFamily="2" charset="-78"/>
              </a:rPr>
              <a:t>شمارش برای هر گونه پروسیجری که احتمال احتباس اسفنج ها وسایل تیز و برنده و ابزار و دیگر وسایل جراحی در حفره بدن بیمار میرود شمارش بایستی حداقل در شروع و خاتمه هر مورد انجام شود </a:t>
            </a:r>
          </a:p>
          <a:p>
            <a:pPr algn="just" rtl="1"/>
            <a:r>
              <a:rPr lang="fa-IR" b="0" i="0" dirty="0">
                <a:solidFill>
                  <a:srgbClr val="000000"/>
                </a:solidFill>
                <a:effectLst/>
                <a:latin typeface="Vazirmatn"/>
                <a:cs typeface="B Nazanin" panose="00000400000000000000" pitchFamily="2" charset="-78"/>
              </a:rPr>
              <a:t>بایستی تعداد شمارش اسفنج ها، وسایل تیز و برنده و ابزار و دیگر وسایل جراحی همراه با نام و نام خانوادگی و سمت فرد مسئول شمارش ثبت شود. بایستی صحت تعداد کلی موارد شمارش شده به صورت واضح بیان شود. نتیجه شمارش به طور واضح و شفاف با جراح در میان گذارده شود. </a:t>
            </a:r>
          </a:p>
          <a:p>
            <a:pPr algn="just" rtl="1"/>
            <a:r>
              <a:rPr lang="fa-IR" b="1" i="0" dirty="0">
                <a:solidFill>
                  <a:srgbClr val="C00000"/>
                </a:solidFill>
                <a:effectLst/>
                <a:latin typeface="Vazirmatn"/>
                <a:cs typeface="B Nazanin" panose="00000400000000000000" pitchFamily="2" charset="-78"/>
              </a:rPr>
              <a:t>لذا پیشنهاد می شود:</a:t>
            </a:r>
          </a:p>
          <a:p>
            <a:pPr algn="just" rtl="1"/>
            <a:r>
              <a:rPr lang="fa-IR" b="0" i="0" dirty="0">
                <a:solidFill>
                  <a:srgbClr val="000000"/>
                </a:solidFill>
                <a:effectLst/>
                <a:latin typeface="Vazirmatn"/>
                <a:cs typeface="B Nazanin" panose="00000400000000000000" pitchFamily="2" charset="-78"/>
              </a:rPr>
              <a:t>در صورت امکان از سیستم های معتبر و خودکار شمارش اسفنج ها نظیر سیستم بارکد یا اسفنج با برچسب رادیویی بایستی استفاده نمود </a:t>
            </a:r>
          </a:p>
        </p:txBody>
      </p:sp>
    </p:spTree>
    <p:extLst>
      <p:ext uri="{BB962C8B-B14F-4D97-AF65-F5344CB8AC3E}">
        <p14:creationId xmlns:p14="http://schemas.microsoft.com/office/powerpoint/2010/main" val="3838201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9D9404-992D-4953-BD08-159519C50DF3}"/>
              </a:ext>
            </a:extLst>
          </p:cNvPr>
          <p:cNvSpPr>
            <a:spLocks noGrp="1"/>
          </p:cNvSpPr>
          <p:nvPr>
            <p:ph type="title"/>
          </p:nvPr>
        </p:nvSpPr>
        <p:spPr>
          <a:xfrm>
            <a:off x="311286" y="583660"/>
            <a:ext cx="11410543" cy="5359941"/>
          </a:xfrm>
          <a:gradFill>
            <a:gsLst>
              <a:gs pos="0">
                <a:schemeClr val="accent2">
                  <a:lumMod val="60000"/>
                  <a:lumOff val="40000"/>
                </a:schemeClr>
              </a:gs>
              <a:gs pos="21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rtl="1">
              <a:lnSpc>
                <a:spcPct val="150000"/>
              </a:lnSpc>
            </a:pPr>
            <a:r>
              <a:rPr lang="fa-IR" b="0" i="0" dirty="0">
                <a:solidFill>
                  <a:srgbClr val="C00000"/>
                </a:solidFill>
                <a:effectLst/>
                <a:latin typeface="Vazirmatn"/>
                <a:cs typeface="B Nazanin" panose="00000400000000000000" pitchFamily="2" charset="-78"/>
              </a:rPr>
              <a:t>توصیه به منظور شناسایی امن و صحیح نمونه های جراحی:</a:t>
            </a:r>
            <a:r>
              <a:rPr lang="fa-IR" b="0" i="0" dirty="0">
                <a:solidFill>
                  <a:srgbClr val="000000"/>
                </a:solidFill>
                <a:effectLst/>
                <a:latin typeface="Vazirmatn"/>
                <a:cs typeface="B Nazanin" panose="00000400000000000000" pitchFamily="2" charset="-78"/>
              </a:rPr>
              <a:t/>
            </a:r>
            <a:br>
              <a:rPr lang="fa-IR" b="0" i="0" dirty="0">
                <a:solidFill>
                  <a:srgbClr val="000000"/>
                </a:solidFill>
                <a:effectLst/>
                <a:latin typeface="Vazirmatn"/>
                <a:cs typeface="B Nazanin" panose="00000400000000000000" pitchFamily="2" charset="-78"/>
              </a:rPr>
            </a:br>
            <a:r>
              <a:rPr lang="fa-IR" b="0" i="0" dirty="0">
                <a:solidFill>
                  <a:srgbClr val="000000"/>
                </a:solidFill>
                <a:effectLst/>
                <a:latin typeface="Vazirmatn"/>
                <a:cs typeface="B Nazanin" panose="00000400000000000000" pitchFamily="2" charset="-78"/>
              </a:rPr>
              <a:t>تیم بایستی برچسب گذاری صحیح تمامی نمونه های جراحی را با شناسایی بیمار، نام و محل نمونه گیری (موضع و طرف بدن) از طریق خواندن مشخصات نمونه توسط یکی از اعضای تیم جراحی به صدای بلند و توافق و تأیید کلامی فرد دیگری از تیم مورد تایید قرار دهد. </a:t>
            </a:r>
            <a:r>
              <a:rPr lang="en-US" dirty="0">
                <a:cs typeface="B Nazanin" panose="00000400000000000000" pitchFamily="2" charset="-78"/>
              </a:rPr>
              <a:t/>
            </a:r>
            <a:br>
              <a:rPr lang="en-US" dirty="0">
                <a:cs typeface="B Nazanin" panose="00000400000000000000" pitchFamily="2" charset="-78"/>
              </a:rPr>
            </a:br>
            <a:endParaRPr lang="en-US" dirty="0"/>
          </a:p>
        </p:txBody>
      </p:sp>
      <p:sp>
        <p:nvSpPr>
          <p:cNvPr id="4" name="Date Placeholder 3">
            <a:extLst>
              <a:ext uri="{FF2B5EF4-FFF2-40B4-BE49-F238E27FC236}">
                <a16:creationId xmlns:a16="http://schemas.microsoft.com/office/drawing/2014/main" xmlns="" id="{792A4C51-DF23-4A93-BBB1-AA8A92792A22}"/>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5EC129B6-C150-44C9-8029-F6851DBD49E3}"/>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8AF56E15-56A7-469D-99D1-A359872A484F}"/>
              </a:ext>
            </a:extLst>
          </p:cNvPr>
          <p:cNvSpPr>
            <a:spLocks noGrp="1"/>
          </p:cNvSpPr>
          <p:nvPr>
            <p:ph type="sldNum" sz="quarter" idx="12"/>
          </p:nvPr>
        </p:nvSpPr>
        <p:spPr/>
        <p:txBody>
          <a:bodyPr/>
          <a:lstStyle/>
          <a:p>
            <a:fld id="{0BC2AB5B-3E25-452A-AB8A-34DFAC903C03}" type="slidenum">
              <a:rPr lang="en-US" smtClean="0"/>
              <a:t>52</a:t>
            </a:fld>
            <a:endParaRPr lang="en-US"/>
          </a:p>
        </p:txBody>
      </p:sp>
    </p:spTree>
    <p:extLst>
      <p:ext uri="{BB962C8B-B14F-4D97-AF65-F5344CB8AC3E}">
        <p14:creationId xmlns:p14="http://schemas.microsoft.com/office/powerpoint/2010/main" val="2432419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1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93A3DD57-D37C-4E51-B040-AA051F90657C}"/>
              </a:ext>
            </a:extLst>
          </p:cNvPr>
          <p:cNvSpPr>
            <a:spLocks noGrp="1"/>
          </p:cNvSpPr>
          <p:nvPr>
            <p:ph type="dt" sz="half" idx="10"/>
          </p:nvPr>
        </p:nvSpPr>
        <p:spPr/>
        <p:txBody>
          <a:bodyPr/>
          <a:lstStyle/>
          <a:p>
            <a:fld id="{4770CF09-4C59-4E74-9196-C783483F5D1E}" type="datetime2">
              <a:rPr lang="en-US" smtClean="0"/>
              <a:t>Saturday, September 30, 2023</a:t>
            </a:fld>
            <a:endParaRPr lang="en-US"/>
          </a:p>
        </p:txBody>
      </p:sp>
      <p:sp>
        <p:nvSpPr>
          <p:cNvPr id="4" name="Footer Placeholder 3">
            <a:extLst>
              <a:ext uri="{FF2B5EF4-FFF2-40B4-BE49-F238E27FC236}">
                <a16:creationId xmlns:a16="http://schemas.microsoft.com/office/drawing/2014/main" xmlns="" id="{9BC10138-56E6-4977-9F37-CC65D0F8FFBB}"/>
              </a:ext>
            </a:extLst>
          </p:cNvPr>
          <p:cNvSpPr>
            <a:spLocks noGrp="1"/>
          </p:cNvSpPr>
          <p:nvPr>
            <p:ph type="ftr" sz="quarter" idx="11"/>
          </p:nvPr>
        </p:nvSpPr>
        <p:spPr/>
        <p:txBody>
          <a:bodyPr/>
          <a:lstStyle/>
          <a:p>
            <a:r>
              <a:rPr lang="en-US"/>
              <a:t>Dr.Nasrin Galehdar</a:t>
            </a:r>
            <a:endParaRPr lang="en-US" dirty="0"/>
          </a:p>
        </p:txBody>
      </p:sp>
      <p:sp>
        <p:nvSpPr>
          <p:cNvPr id="6" name="Slide Number Placeholder 5">
            <a:extLst>
              <a:ext uri="{FF2B5EF4-FFF2-40B4-BE49-F238E27FC236}">
                <a16:creationId xmlns:a16="http://schemas.microsoft.com/office/drawing/2014/main" xmlns="" id="{96C07C14-899F-4173-970E-3EF0993D2E88}"/>
              </a:ext>
            </a:extLst>
          </p:cNvPr>
          <p:cNvSpPr>
            <a:spLocks noGrp="1"/>
          </p:cNvSpPr>
          <p:nvPr>
            <p:ph type="sldNum" sz="quarter" idx="12"/>
          </p:nvPr>
        </p:nvSpPr>
        <p:spPr/>
        <p:txBody>
          <a:bodyPr/>
          <a:lstStyle/>
          <a:p>
            <a:fld id="{0BC2AB5B-3E25-452A-AB8A-34DFAC903C03}" type="slidenum">
              <a:rPr lang="en-US" smtClean="0"/>
              <a:t>53</a:t>
            </a:fld>
            <a:endParaRPr lang="en-US"/>
          </a:p>
        </p:txBody>
      </p:sp>
      <p:pic>
        <p:nvPicPr>
          <p:cNvPr id="5" name="Content Placeholder 4">
            <a:extLst>
              <a:ext uri="{FF2B5EF4-FFF2-40B4-BE49-F238E27FC236}">
                <a16:creationId xmlns:a16="http://schemas.microsoft.com/office/drawing/2014/main" xmlns="" id="{362B1378-F0DB-4F30-BBE4-EFE970B085B0}"/>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69" t="14952" r="1345" b="37004"/>
          <a:stretch/>
        </p:blipFill>
        <p:spPr>
          <a:xfrm rot="19515015">
            <a:off x="2405634" y="3490399"/>
            <a:ext cx="4295427" cy="2119256"/>
          </a:xfrm>
        </p:spPr>
      </p:pic>
      <p:pic>
        <p:nvPicPr>
          <p:cNvPr id="7" name="Content Placeholder 4">
            <a:extLst>
              <a:ext uri="{FF2B5EF4-FFF2-40B4-BE49-F238E27FC236}">
                <a16:creationId xmlns:a16="http://schemas.microsoft.com/office/drawing/2014/main" xmlns="" id="{750859F3-5251-47EA-902A-FB3730EA792E}"/>
              </a:ext>
            </a:extLst>
          </p:cNvPr>
          <p:cNvPicPr>
            <a:picLocks noChangeAspect="1"/>
          </p:cNvPicPr>
          <p:nvPr/>
        </p:nvPicPr>
        <p:blipFill rotWithShape="1">
          <a:blip r:embed="rId3">
            <a:extLst>
              <a:ext uri="{28A0092B-C50C-407E-A947-70E740481C1C}">
                <a14:useLocalDpi xmlns:a14="http://schemas.microsoft.com/office/drawing/2010/main" val="0"/>
              </a:ext>
            </a:extLst>
          </a:blip>
          <a:srcRect l="4355" t="18816" r="4092" b="46819"/>
          <a:stretch/>
        </p:blipFill>
        <p:spPr>
          <a:xfrm rot="19516679">
            <a:off x="1332701" y="2065311"/>
            <a:ext cx="3941539" cy="1495313"/>
          </a:xfrm>
          <a:prstGeom prst="rect">
            <a:avLst/>
          </a:prstGeom>
        </p:spPr>
      </p:pic>
      <p:pic>
        <p:nvPicPr>
          <p:cNvPr id="8" name="Content Placeholder 4">
            <a:extLst>
              <a:ext uri="{FF2B5EF4-FFF2-40B4-BE49-F238E27FC236}">
                <a16:creationId xmlns:a16="http://schemas.microsoft.com/office/drawing/2014/main" xmlns="" id="{B29E4861-ACC5-4453-9AEF-00D960E806B8}"/>
              </a:ext>
            </a:extLst>
          </p:cNvPr>
          <p:cNvPicPr>
            <a:picLocks noChangeAspect="1"/>
          </p:cNvPicPr>
          <p:nvPr/>
        </p:nvPicPr>
        <p:blipFill rotWithShape="1">
          <a:blip r:embed="rId4">
            <a:extLst>
              <a:ext uri="{28A0092B-C50C-407E-A947-70E740481C1C}">
                <a14:useLocalDpi xmlns:a14="http://schemas.microsoft.com/office/drawing/2010/main" val="0"/>
              </a:ext>
            </a:extLst>
          </a:blip>
          <a:srcRect l="22652" t="21048" r="14642" b="45329"/>
          <a:stretch/>
        </p:blipFill>
        <p:spPr>
          <a:xfrm rot="19453218">
            <a:off x="813099" y="690494"/>
            <a:ext cx="2743200" cy="1463040"/>
          </a:xfrm>
          <a:prstGeom prst="rect">
            <a:avLst/>
          </a:prstGeom>
        </p:spPr>
      </p:pic>
      <p:pic>
        <p:nvPicPr>
          <p:cNvPr id="9" name="Content Placeholder 4">
            <a:extLst>
              <a:ext uri="{FF2B5EF4-FFF2-40B4-BE49-F238E27FC236}">
                <a16:creationId xmlns:a16="http://schemas.microsoft.com/office/drawing/2014/main" xmlns="" id="{CA5F5750-89FC-44CC-BA3F-E640D3DE71B6}"/>
              </a:ext>
            </a:extLst>
          </p:cNvPr>
          <p:cNvPicPr>
            <a:picLocks noChangeAspect="1"/>
          </p:cNvPicPr>
          <p:nvPr/>
        </p:nvPicPr>
        <p:blipFill rotWithShape="1">
          <a:blip r:embed="rId5">
            <a:extLst>
              <a:ext uri="{28A0092B-C50C-407E-A947-70E740481C1C}">
                <a14:useLocalDpi xmlns:a14="http://schemas.microsoft.com/office/drawing/2010/main" val="0"/>
              </a:ext>
            </a:extLst>
          </a:blip>
          <a:srcRect l="7046" t="7243" r="5293" b="6970"/>
          <a:stretch/>
        </p:blipFill>
        <p:spPr>
          <a:xfrm>
            <a:off x="7325959" y="1075908"/>
            <a:ext cx="4428490" cy="5400196"/>
          </a:xfrm>
          <a:prstGeom prst="rect">
            <a:avLst/>
          </a:prstGeom>
        </p:spPr>
      </p:pic>
    </p:spTree>
    <p:extLst>
      <p:ext uri="{BB962C8B-B14F-4D97-AF65-F5344CB8AC3E}">
        <p14:creationId xmlns:p14="http://schemas.microsoft.com/office/powerpoint/2010/main" val="1435310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74D3F-14B2-4663-8982-A8B944C777A7}"/>
              </a:ext>
            </a:extLst>
          </p:cNvPr>
          <p:cNvSpPr>
            <a:spLocks noGrp="1"/>
          </p:cNvSpPr>
          <p:nvPr>
            <p:ph type="title"/>
          </p:nvPr>
        </p:nvSpPr>
        <p:spPr>
          <a:xfrm>
            <a:off x="236668" y="410369"/>
            <a:ext cx="11773749" cy="697670"/>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rmAutofit/>
          </a:bodyPr>
          <a:lstStyle/>
          <a:p>
            <a:pPr algn="r" rtl="1"/>
            <a:r>
              <a:rPr lang="fa-IR" sz="3000" b="1" i="0" dirty="0">
                <a:solidFill>
                  <a:srgbClr val="002060"/>
                </a:solidFill>
                <a:effectLst/>
                <a:latin typeface="Vazirmatn"/>
                <a:cs typeface="B Nazanin" panose="00000400000000000000" pitchFamily="2" charset="-78"/>
              </a:rPr>
              <a:t>توصیه بمنظور برقراری ارتباط مؤثر و تبادل اطلاعات حیاتی برای اجرای ایمن عمل جراحی:</a:t>
            </a:r>
            <a:endParaRPr lang="en-US" sz="3000" b="1" dirty="0">
              <a:solidFill>
                <a:srgbClr val="002060"/>
              </a:solidFill>
            </a:endParaRPr>
          </a:p>
        </p:txBody>
      </p:sp>
      <p:sp>
        <p:nvSpPr>
          <p:cNvPr id="3" name="Content Placeholder 2">
            <a:extLst>
              <a:ext uri="{FF2B5EF4-FFF2-40B4-BE49-F238E27FC236}">
                <a16:creationId xmlns:a16="http://schemas.microsoft.com/office/drawing/2014/main" xmlns="" id="{4FE8C12D-1DEC-4E2E-8E95-E76A2DDF9CAF}"/>
              </a:ext>
            </a:extLst>
          </p:cNvPr>
          <p:cNvSpPr>
            <a:spLocks noGrp="1"/>
          </p:cNvSpPr>
          <p:nvPr>
            <p:ph idx="1"/>
          </p:nvPr>
        </p:nvSpPr>
        <p:spPr>
          <a:xfrm>
            <a:off x="484094" y="1376979"/>
            <a:ext cx="11327802" cy="5070652"/>
          </a:xfrm>
          <a:gradFill>
            <a:gsLst>
              <a:gs pos="21000">
                <a:schemeClr val="accent2">
                  <a:lumMod val="20000"/>
                  <a:lumOff val="80000"/>
                </a:schemeClr>
              </a:gs>
              <a:gs pos="0">
                <a:schemeClr val="accent1">
                  <a:lumMod val="45000"/>
                  <a:lumOff val="55000"/>
                </a:schemeClr>
              </a:gs>
              <a:gs pos="100000">
                <a:schemeClr val="accent1">
                  <a:lumMod val="30000"/>
                  <a:lumOff val="70000"/>
                </a:schemeClr>
              </a:gs>
            </a:gsLst>
            <a:lin ang="5400000" scaled="1"/>
          </a:gradFill>
        </p:spPr>
        <p:txBody>
          <a:bodyPr>
            <a:normAutofit/>
          </a:bodyPr>
          <a:lstStyle/>
          <a:p>
            <a:pPr algn="r" rtl="1"/>
            <a:r>
              <a:rPr lang="fa-IR" b="0" i="0" dirty="0">
                <a:solidFill>
                  <a:srgbClr val="000000"/>
                </a:solidFill>
                <a:effectLst/>
                <a:latin typeface="Vazirmatn"/>
                <a:cs typeface="B Nazanin" panose="00000400000000000000" pitchFamily="2" charset="-78"/>
              </a:rPr>
              <a:t>بایستی جراح قبل از برش پوست از آگاهی و اطلاع اعضای تیم به ویژه پرستاران، متخصصین بیهوشی و کمک جراحان از گام ها یا مراحل حیاتی در اجرای پروسیجر، خطر از دست دادن خون، هر گونه تجهیزات ضروری و مورد نیاز نظیر ابزار ایمپلنت تصویر برداری ضمن جراحی </a:t>
            </a:r>
            <a:r>
              <a:rPr lang="en-US" b="0" i="0" dirty="0">
                <a:solidFill>
                  <a:srgbClr val="000000"/>
                </a:solidFill>
                <a:effectLst/>
                <a:latin typeface="Vazirmatn"/>
                <a:cs typeface="B Nazanin" panose="00000400000000000000" pitchFamily="2" charset="-78"/>
              </a:rPr>
              <a:t>frozen section pathology </a:t>
            </a:r>
            <a:r>
              <a:rPr lang="fa-IR" b="0" i="0" dirty="0">
                <a:solidFill>
                  <a:srgbClr val="000000"/>
                </a:solidFill>
                <a:effectLst/>
                <a:latin typeface="Vazirmatn"/>
                <a:cs typeface="B Nazanin" panose="00000400000000000000" pitchFamily="2" charset="-78"/>
              </a:rPr>
              <a:t>هر گونه تغییر خدمات معمول اطمینان کسب نماید. پرستاران بایستی اعضای تیم را در خصوص هر گونه دغدغه حیاتی ایمنی و فقدان وجود یا آمادگی هر گونه تجهیزات خاص آگاه سازند متخصصین بیهوشی بایستی اعضای تیم را در خصوص هر گونه دغدغه حیاتی ایمنی به ویژه وجود هر گونه مشکل در آمادگی احياء بيمار بعد از دست دادن خون زیاد یا معلولیت های همراه که بر خطر بیهوشی می افزاید را آگاه نماید.</a:t>
            </a:r>
          </a:p>
          <a:p>
            <a:pPr algn="r" rtl="1"/>
            <a:r>
              <a:rPr lang="fa-IR" b="0" i="0" dirty="0">
                <a:solidFill>
                  <a:srgbClr val="000000"/>
                </a:solidFill>
                <a:effectLst/>
                <a:latin typeface="Vazirmatn"/>
                <a:cs typeface="B Nazanin" panose="00000400000000000000" pitchFamily="2" charset="-78"/>
              </a:rPr>
              <a:t>در موارد اندام های قرینه بخش های چندگانه بدن نظیر انگشتان دست یا پا و سطوح چندگانه (نظیر: ستون مهره ها یا در مواردی که بایستی در حین عمل در مورد وسعت رزکسیون جراحی بر اساس تصویر برداری رادیولوژیکی تصمیم گیری شود تیم بایستی از وجود تصویر برداری ضروری و نمایش آن ها در اتاق عمل اطمینان کسب نمایند.</a:t>
            </a:r>
            <a:endParaRPr lang="en-US" dirty="0">
              <a:cs typeface="B Nazanin" panose="00000400000000000000" pitchFamily="2" charset="-78"/>
            </a:endParaRPr>
          </a:p>
        </p:txBody>
      </p:sp>
      <p:sp>
        <p:nvSpPr>
          <p:cNvPr id="4" name="Date Placeholder 3">
            <a:extLst>
              <a:ext uri="{FF2B5EF4-FFF2-40B4-BE49-F238E27FC236}">
                <a16:creationId xmlns:a16="http://schemas.microsoft.com/office/drawing/2014/main" xmlns="" id="{3BEA2A71-D8D5-4A73-A74A-899B7D94C873}"/>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9BE66BDF-8918-42CB-AF57-4935D1D3BCE3}"/>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F47FF076-9466-4627-8C3C-6AD35494756C}"/>
              </a:ext>
            </a:extLst>
          </p:cNvPr>
          <p:cNvSpPr>
            <a:spLocks noGrp="1"/>
          </p:cNvSpPr>
          <p:nvPr>
            <p:ph type="sldNum" sz="quarter" idx="12"/>
          </p:nvPr>
        </p:nvSpPr>
        <p:spPr/>
        <p:txBody>
          <a:bodyPr/>
          <a:lstStyle/>
          <a:p>
            <a:fld id="{0BC2AB5B-3E25-452A-AB8A-34DFAC903C03}" type="slidenum">
              <a:rPr lang="en-US" smtClean="0"/>
              <a:t>54</a:t>
            </a:fld>
            <a:endParaRPr lang="en-US"/>
          </a:p>
        </p:txBody>
      </p:sp>
    </p:spTree>
    <p:extLst>
      <p:ext uri="{BB962C8B-B14F-4D97-AF65-F5344CB8AC3E}">
        <p14:creationId xmlns:p14="http://schemas.microsoft.com/office/powerpoint/2010/main" val="2114813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7A9C9E-9E3C-46AF-AE91-88BE6AD95201}"/>
              </a:ext>
            </a:extLst>
          </p:cNvPr>
          <p:cNvSpPr>
            <a:spLocks noGrp="1"/>
          </p:cNvSpPr>
          <p:nvPr>
            <p:ph idx="1"/>
          </p:nvPr>
        </p:nvSpPr>
        <p:spPr>
          <a:xfrm>
            <a:off x="1" y="0"/>
            <a:ext cx="12192000" cy="6858000"/>
          </a:xfrm>
          <a:gradFill>
            <a:gsLst>
              <a:gs pos="0">
                <a:schemeClr val="accent2">
                  <a:lumMod val="60000"/>
                  <a:lumOff val="40000"/>
                </a:schemeClr>
              </a:gs>
              <a:gs pos="21000">
                <a:schemeClr val="accent2">
                  <a:lumMod val="20000"/>
                  <a:lumOff val="80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rtl="1"/>
            <a:r>
              <a:rPr lang="fa-IR" b="0" i="0" dirty="0">
                <a:solidFill>
                  <a:srgbClr val="000000"/>
                </a:solidFill>
                <a:effectLst/>
                <a:latin typeface="Vazirmatn"/>
                <a:cs typeface="B Nazanin" panose="00000400000000000000" pitchFamily="2" charset="-78"/>
              </a:rPr>
              <a:t>قبل از برداشتن درپ در پایان جراحی بایستی جراح اعضای تیم را از هر گونه تغییر در اجرای پروسیجر هر گونه مشکل احتمالی در دوره بعد از جراحی و برنامه درمانی ضروری بعد از جراحی که ممکن است. شامل (انتی بیوتیک های پروفیلاکسی، ترومبوآمبولیسم وریدی دریافت خوراکی با درناژ و مراقبت از زخم) آگاه نماید. متخصص بیهوشی بایستی شرایط بالینی بیمار در زیر جراحی و هر گونه دستور العمل مورد لزوم برای تضمین برگشت ایمن بیمار را خلاصه نماید پرستار بایستی توجه تیم را به هر گونه دغدغه های اضافی تشخیص داده شده در طی جراحی با برای ریکاوری جلب نماید . </a:t>
            </a:r>
          </a:p>
          <a:p>
            <a:pPr algn="just" rtl="1"/>
            <a:r>
              <a:rPr lang="fa-IR" b="0" i="0" dirty="0">
                <a:solidFill>
                  <a:srgbClr val="000000"/>
                </a:solidFill>
                <a:effectLst/>
                <a:latin typeface="Vazirmatn"/>
                <a:cs typeface="B Nazanin" panose="00000400000000000000" pitchFamily="2" charset="-78"/>
              </a:rPr>
              <a:t>اطلاعاتی که توسط جراح در برگه گزارش جراحی ثبت می شود حداقل بایستی شامل نام پروسیجر اصلی و هر گونه پروسیجرهای ثانویه اجرا شده نام کمک جراحان جزئیات پروسیجر و از دست دادن خون در حین جراحی</a:t>
            </a:r>
          </a:p>
          <a:p>
            <a:pPr algn="just" rtl="1"/>
            <a:r>
              <a:rPr lang="fa-IR" b="0" i="0" dirty="0">
                <a:solidFill>
                  <a:srgbClr val="000000"/>
                </a:solidFill>
                <a:effectLst/>
                <a:latin typeface="Vazirmatn"/>
                <a:cs typeface="B Nazanin" panose="00000400000000000000" pitchFamily="2" charset="-78"/>
              </a:rPr>
              <a:t>اطلاعاتی که توسط متخصص بیهوشی ثبت میشود حداقل بایستی شامل پارامترهای علایم حیاتی گزارش شده در فواصل دوره ای منظم داروها و محلول های وریدی تجویز شده و هر گونه اتفاق در حین عمل جراحی با دوره هایی از ناپایداری بیمار </a:t>
            </a:r>
          </a:p>
          <a:p>
            <a:pPr algn="just" rtl="1"/>
            <a:r>
              <a:rPr lang="fa-IR" b="0" i="0" dirty="0">
                <a:solidFill>
                  <a:srgbClr val="000000"/>
                </a:solidFill>
                <a:effectLst/>
                <a:latin typeface="Vazirmatn"/>
                <a:cs typeface="B Nazanin" panose="00000400000000000000" pitchFamily="2" charset="-78"/>
              </a:rPr>
              <a:t>اطلاعاتی که توسط تیم پرستاری ثبت می شود. حداقل بایستی شامل شمارش اسفنج ها سرسوزنها وسایل نوک تیز و برنده و ایران نام و سمت فرد مسئول شمارش هر گونه اقدام انجام شده در صورت مغایرت شمارش انجام شده و در صورتی که شمارش انجام نشده علت عدم شمارش باشد. </a:t>
            </a:r>
          </a:p>
          <a:p>
            <a:pPr algn="just" rtl="1"/>
            <a:r>
              <a:rPr lang="fa-IR" b="0" i="0" dirty="0">
                <a:solidFill>
                  <a:srgbClr val="000000"/>
                </a:solidFill>
                <a:effectLst/>
                <a:latin typeface="Vazirmatn"/>
                <a:cs typeface="B Nazanin" panose="00000400000000000000" pitchFamily="2" charset="-78"/>
              </a:rPr>
              <a:t>گزارش کامل عمل جراحی بایستی شامل نام و نام خانوادگی تمامی اعضای تیم جراحی باشد.</a:t>
            </a:r>
            <a:endParaRPr lang="en-US" dirty="0">
              <a:cs typeface="B Nazanin" panose="00000400000000000000" pitchFamily="2" charset="-78"/>
            </a:endParaRPr>
          </a:p>
        </p:txBody>
      </p:sp>
      <p:sp>
        <p:nvSpPr>
          <p:cNvPr id="4" name="Date Placeholder 3">
            <a:extLst>
              <a:ext uri="{FF2B5EF4-FFF2-40B4-BE49-F238E27FC236}">
                <a16:creationId xmlns:a16="http://schemas.microsoft.com/office/drawing/2014/main" xmlns="" id="{0050D4CC-EA70-48BC-9BC1-75AEB4157284}"/>
              </a:ext>
            </a:extLst>
          </p:cNvPr>
          <p:cNvSpPr>
            <a:spLocks noGrp="1"/>
          </p:cNvSpPr>
          <p:nvPr>
            <p:ph type="dt" sz="half" idx="10"/>
          </p:nvPr>
        </p:nvSpPr>
        <p:spPr/>
        <p:txBody>
          <a:bodyPr/>
          <a:lstStyle/>
          <a:p>
            <a:fld id="{AA7B13B7-D97F-4BE6-A750-66D236AB17E2}"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A324C7F2-3AEE-4954-B45C-D85661ECC683}"/>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6BAA8F6E-43CD-4606-AF13-3F923F661463}"/>
              </a:ext>
            </a:extLst>
          </p:cNvPr>
          <p:cNvSpPr>
            <a:spLocks noGrp="1"/>
          </p:cNvSpPr>
          <p:nvPr>
            <p:ph type="sldNum" sz="quarter" idx="12"/>
          </p:nvPr>
        </p:nvSpPr>
        <p:spPr/>
        <p:txBody>
          <a:bodyPr/>
          <a:lstStyle/>
          <a:p>
            <a:fld id="{0BC2AB5B-3E25-452A-AB8A-34DFAC903C03}" type="slidenum">
              <a:rPr lang="en-US" smtClean="0"/>
              <a:t>55</a:t>
            </a:fld>
            <a:endParaRPr lang="en-US"/>
          </a:p>
        </p:txBody>
      </p:sp>
    </p:spTree>
    <p:extLst>
      <p:ext uri="{BB962C8B-B14F-4D97-AF65-F5344CB8AC3E}">
        <p14:creationId xmlns:p14="http://schemas.microsoft.com/office/powerpoint/2010/main" val="2365264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3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7A5C95-75F9-4209-8722-94F6BEC9F85C}"/>
              </a:ext>
            </a:extLst>
          </p:cNvPr>
          <p:cNvSpPr>
            <a:spLocks noGrp="1"/>
          </p:cNvSpPr>
          <p:nvPr>
            <p:ph idx="1"/>
          </p:nvPr>
        </p:nvSpPr>
        <p:spPr>
          <a:xfrm>
            <a:off x="276225" y="1562100"/>
            <a:ext cx="11468099" cy="4876800"/>
          </a:xfrm>
          <a:solidFill>
            <a:schemeClr val="accent4">
              <a:lumMod val="20000"/>
              <a:lumOff val="80000"/>
            </a:schemeClr>
          </a:solidFill>
        </p:spPr>
        <p:txBody>
          <a:bodyPr>
            <a:normAutofit fontScale="77500" lnSpcReduction="20000"/>
          </a:bodyPr>
          <a:lstStyle/>
          <a:p>
            <a:pPr marL="0" marR="0" algn="r" rtl="1">
              <a:lnSpc>
                <a:spcPct val="160000"/>
              </a:lnSpc>
            </a:pPr>
            <a:r>
              <a:rPr lang="ar-SA" dirty="0">
                <a:effectLst/>
                <a:latin typeface="Times New Roman" panose="02020603050405020304" pitchFamily="18" charset="0"/>
                <a:ea typeface="Times New Roman" panose="02020603050405020304" pitchFamily="18" charset="0"/>
                <a:cs typeface="B Nazanin" panose="00000400000000000000" pitchFamily="2" charset="-78"/>
              </a:rPr>
              <a:t>مطالعاتی در سرتاسر جهان برای درک اثرات چک لیست بر ایمنی جراحی انجام شده است که اکثر یافته‌ها به تأثیر مثبت آن اشاره می‌کنند. به عنوان مثال، استفاده از چک لیست در کشور هلند سبب کاهش مرگ و میر از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۱.۵%</a:t>
            </a:r>
            <a:r>
              <a:rPr lang="ar-SA" dirty="0">
                <a:effectLst/>
                <a:latin typeface="Times New Roman" panose="02020603050405020304" pitchFamily="18" charset="0"/>
                <a:ea typeface="Times New Roman" panose="02020603050405020304" pitchFamily="18" charset="0"/>
                <a:cs typeface="B Nazanin" panose="00000400000000000000" pitchFamily="2" charset="-78"/>
              </a:rPr>
              <a:t> به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۰.۸%</a:t>
            </a:r>
            <a:r>
              <a:rPr lang="ar-SA" dirty="0">
                <a:effectLst/>
                <a:latin typeface="Times New Roman" panose="02020603050405020304" pitchFamily="18" charset="0"/>
                <a:ea typeface="Times New Roman" panose="02020603050405020304" pitchFamily="18" charset="0"/>
                <a:cs typeface="B Nazanin" panose="00000400000000000000" pitchFamily="2" charset="-78"/>
              </a:rPr>
              <a:t> شد</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ar-SA" dirty="0">
                <a:effectLst/>
                <a:latin typeface="Times New Roman" panose="02020603050405020304" pitchFamily="18" charset="0"/>
                <a:ea typeface="Times New Roman" panose="02020603050405020304" pitchFamily="18" charset="0"/>
                <a:cs typeface="B Nazanin" panose="00000400000000000000" pitchFamily="2" charset="-78"/>
              </a:rPr>
              <a:t>به این ترتیب، مطالعات نشان داده‌اند که چک لیست‌ها به دلایل زیادی خطاها و عوارضی که ممکن است حین جراحی رخ دهد را کاهش می‌دهند. از جمله این دلایل میتوان به موارد زیر اشاره کرد</a:t>
            </a:r>
            <a:r>
              <a:rPr lang="en-US" dirty="0">
                <a:effectLst/>
                <a:latin typeface="Times New Roman" panose="02020603050405020304" pitchFamily="18" charset="0"/>
                <a:ea typeface="Times New Roman" panose="02020603050405020304" pitchFamily="18" charset="0"/>
                <a:cs typeface="B Nazanin" panose="00000400000000000000" pitchFamily="2" charset="-78"/>
              </a:rPr>
              <a:t>:</a:t>
            </a:r>
          </a:p>
          <a:p>
            <a:pPr marL="342900" marR="0" lvl="0" indent="-342900" algn="r" rtl="1">
              <a:lnSpc>
                <a:spcPct val="160000"/>
              </a:lnSpc>
              <a:spcBef>
                <a:spcPts val="0"/>
              </a:spcBef>
              <a:spcAft>
                <a:spcPts val="800"/>
              </a:spcAft>
              <a:buSzPts val="1000"/>
              <a:buFont typeface="Symbol" panose="05050102010706020507" pitchFamily="18" charset="2"/>
              <a:buChar char=""/>
              <a:tabLst>
                <a:tab pos="457200" algn="l"/>
              </a:tabLst>
            </a:pPr>
            <a:r>
              <a:rPr lang="ar-SA" dirty="0">
                <a:effectLst/>
                <a:latin typeface="Calibri" panose="020F0502020204030204" pitchFamily="34" charset="0"/>
                <a:ea typeface="Calibri" panose="020F0502020204030204" pitchFamily="34" charset="0"/>
                <a:cs typeface="B Nazanin" panose="00000400000000000000" pitchFamily="2" charset="-78"/>
              </a:rPr>
              <a:t>اطمینان از انجام تمامی اقدامات حیاتی</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60000"/>
              </a:lnSpc>
              <a:spcBef>
                <a:spcPts val="0"/>
              </a:spcBef>
              <a:spcAft>
                <a:spcPts val="800"/>
              </a:spcAft>
              <a:buSzPts val="1000"/>
              <a:buFont typeface="Symbol" panose="05050102010706020507" pitchFamily="18" charset="2"/>
              <a:buChar char=""/>
              <a:tabLst>
                <a:tab pos="457200" algn="l"/>
              </a:tabLst>
            </a:pPr>
            <a:r>
              <a:rPr lang="ar-SA" dirty="0">
                <a:effectLst/>
                <a:latin typeface="Calibri" panose="020F0502020204030204" pitchFamily="34" charset="0"/>
                <a:ea typeface="Calibri" panose="020F0502020204030204" pitchFamily="34" charset="0"/>
                <a:cs typeface="B Nazanin" panose="00000400000000000000" pitchFamily="2" charset="-78"/>
              </a:rPr>
              <a:t>افزایش ارتباطات تیمی</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60000"/>
              </a:lnSpc>
              <a:spcBef>
                <a:spcPts val="0"/>
              </a:spcBef>
              <a:spcAft>
                <a:spcPts val="800"/>
              </a:spcAft>
              <a:buSzPts val="1000"/>
              <a:buFont typeface="Symbol" panose="05050102010706020507" pitchFamily="18" charset="2"/>
              <a:buChar char=""/>
              <a:tabLst>
                <a:tab pos="457200" algn="l"/>
              </a:tabLst>
            </a:pPr>
            <a:r>
              <a:rPr lang="ar-SA" dirty="0">
                <a:effectLst/>
                <a:latin typeface="Calibri" panose="020F0502020204030204" pitchFamily="34" charset="0"/>
                <a:ea typeface="Calibri" panose="020F0502020204030204" pitchFamily="34" charset="0"/>
                <a:cs typeface="B Nazanin" panose="00000400000000000000" pitchFamily="2" charset="-78"/>
              </a:rPr>
              <a:t>پیش بینی زودهنگام عوارض احتمالی</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60000"/>
              </a:lnSpc>
              <a:spcBef>
                <a:spcPts val="0"/>
              </a:spcBef>
              <a:spcAft>
                <a:spcPts val="800"/>
              </a:spcAft>
              <a:buSzPts val="1000"/>
              <a:buFont typeface="Symbol" panose="05050102010706020507" pitchFamily="18" charset="2"/>
              <a:buChar char=""/>
              <a:tabLst>
                <a:tab pos="457200" algn="l"/>
              </a:tabLst>
            </a:pPr>
            <a:r>
              <a:rPr lang="ar-SA" dirty="0">
                <a:effectLst/>
                <a:latin typeface="Calibri" panose="020F0502020204030204" pitchFamily="34" charset="0"/>
                <a:ea typeface="Calibri" panose="020F0502020204030204" pitchFamily="34" charset="0"/>
                <a:cs typeface="B Nazanin" panose="00000400000000000000" pitchFamily="2" charset="-78"/>
              </a:rPr>
              <a:t>در نظر گرفتن راه حل برای مدیریت عوارض احتمالی پیش بینی شده</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B Nazanin" panose="00000400000000000000" pitchFamily="2" charset="-78"/>
              </a:rPr>
              <a:t>…</a:t>
            </a:r>
          </a:p>
          <a:p>
            <a:endParaRPr lang="en-US" dirty="0">
              <a:cs typeface="B Nazanin" panose="00000400000000000000" pitchFamily="2" charset="-78"/>
            </a:endParaRPr>
          </a:p>
        </p:txBody>
      </p:sp>
      <p:sp>
        <p:nvSpPr>
          <p:cNvPr id="4" name="Date Placeholder 3">
            <a:extLst>
              <a:ext uri="{FF2B5EF4-FFF2-40B4-BE49-F238E27FC236}">
                <a16:creationId xmlns:a16="http://schemas.microsoft.com/office/drawing/2014/main" xmlns="" id="{D4DEE836-240D-4537-98B7-15FB0FDEFD9B}"/>
              </a:ext>
            </a:extLst>
          </p:cNvPr>
          <p:cNvSpPr>
            <a:spLocks noGrp="1"/>
          </p:cNvSpPr>
          <p:nvPr>
            <p:ph type="dt" sz="half" idx="10"/>
          </p:nvPr>
        </p:nvSpPr>
        <p:spPr/>
        <p:txBody>
          <a:bodyPr/>
          <a:lstStyle/>
          <a:p>
            <a:fld id="{3B6EC2A9-1094-4872-942E-500492FBFD7A}"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D9A683D7-BE43-48F7-AC36-CCC007FDB141}"/>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C0F568C7-71C6-4ACA-8E17-35295498F47E}"/>
              </a:ext>
            </a:extLst>
          </p:cNvPr>
          <p:cNvSpPr>
            <a:spLocks noGrp="1"/>
          </p:cNvSpPr>
          <p:nvPr>
            <p:ph type="sldNum" sz="quarter" idx="12"/>
          </p:nvPr>
        </p:nvSpPr>
        <p:spPr/>
        <p:txBody>
          <a:bodyPr/>
          <a:lstStyle/>
          <a:p>
            <a:fld id="{0BC2AB5B-3E25-452A-AB8A-34DFAC903C03}" type="slidenum">
              <a:rPr lang="en-US" smtClean="0"/>
              <a:t>56</a:t>
            </a:fld>
            <a:endParaRPr lang="en-US"/>
          </a:p>
        </p:txBody>
      </p:sp>
      <p:sp>
        <p:nvSpPr>
          <p:cNvPr id="7" name="Callout: Down Arrow 6">
            <a:extLst>
              <a:ext uri="{FF2B5EF4-FFF2-40B4-BE49-F238E27FC236}">
                <a16:creationId xmlns:a16="http://schemas.microsoft.com/office/drawing/2014/main" xmlns="" id="{E985E387-788F-481A-8424-E96BF12D733B}"/>
              </a:ext>
            </a:extLst>
          </p:cNvPr>
          <p:cNvSpPr/>
          <p:nvPr/>
        </p:nvSpPr>
        <p:spPr>
          <a:xfrm>
            <a:off x="838200" y="284164"/>
            <a:ext cx="10515600" cy="1347787"/>
          </a:xfrm>
          <a:prstGeom prst="downArrowCallou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C00000"/>
                </a:solidFill>
                <a:effectLst/>
                <a:latin typeface="Calibri Light" panose="020F0302020204030204" pitchFamily="34" charset="0"/>
                <a:ea typeface="Times New Roman" panose="02020603050405020304" pitchFamily="18" charset="0"/>
                <a:cs typeface="B Nazanin" panose="00000400000000000000" pitchFamily="2" charset="-78"/>
              </a:rPr>
              <a:t>نتایج استفاده از چک لیست جراحی</a:t>
            </a:r>
            <a:endParaRPr lang="en-US" sz="4000" b="1" dirty="0">
              <a:solidFill>
                <a:srgbClr val="C00000"/>
              </a:solidFill>
            </a:endParaRPr>
          </a:p>
        </p:txBody>
      </p:sp>
    </p:spTree>
    <p:extLst>
      <p:ext uri="{BB962C8B-B14F-4D97-AF65-F5344CB8AC3E}">
        <p14:creationId xmlns:p14="http://schemas.microsoft.com/office/powerpoint/2010/main" val="871312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en-US"/>
          </a:p>
        </p:txBody>
      </p:sp>
      <p:pic>
        <p:nvPicPr>
          <p:cNvPr id="70659" name="Picture 3" descr="M0MMQR1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86061" y="0"/>
            <a:ext cx="12278061"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ontent Placeholder 2"/>
          <p:cNvSpPr txBox="1">
            <a:spLocks/>
          </p:cNvSpPr>
          <p:nvPr/>
        </p:nvSpPr>
        <p:spPr>
          <a:xfrm>
            <a:off x="3352800" y="2667000"/>
            <a:ext cx="4800600" cy="11887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rtl="1">
              <a:buNone/>
            </a:pPr>
            <a:r>
              <a:rPr lang="fa-IR" sz="5400" dirty="0">
                <a:solidFill>
                  <a:srgbClr val="FFFF00"/>
                </a:solidFill>
                <a:cs typeface="B Nazanin" panose="00000400000000000000" pitchFamily="2" charset="-78"/>
              </a:rPr>
              <a:t>با تشکر از توجه شما</a:t>
            </a:r>
            <a:endParaRPr lang="en-US" sz="5400" dirty="0">
              <a:solidFill>
                <a:srgbClr val="FFFF00"/>
              </a:solidFill>
              <a:cs typeface="B Nazanin" panose="00000400000000000000" pitchFamily="2" charset="-78"/>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28238" y="6218238"/>
            <a:ext cx="487362" cy="487362"/>
          </a:xfrm>
          <a:prstGeom prst="rect">
            <a:avLst/>
          </a:prstGeom>
        </p:spPr>
      </p:pic>
    </p:spTree>
    <p:extLst>
      <p:ext uri="{BB962C8B-B14F-4D97-AF65-F5344CB8AC3E}">
        <p14:creationId xmlns:p14="http://schemas.microsoft.com/office/powerpoint/2010/main" val="711837141"/>
      </p:ext>
    </p:extLst>
  </p:cSld>
  <p:clrMapOvr>
    <a:masterClrMapping/>
  </p:clrMapOvr>
  <mc:AlternateContent xmlns:mc="http://schemas.openxmlformats.org/markup-compatibility/2006" xmlns:p14="http://schemas.microsoft.com/office/powerpoint/2010/main">
    <mc:Choice Requires="p14">
      <p:transition p14:dur="0" advTm="23437"/>
    </mc:Choice>
    <mc:Fallback xmlns="">
      <p:transition advTm="23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1389BA6-8DDC-4807-9091-395F45FEF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095" y="516367"/>
            <a:ext cx="11381590" cy="5836808"/>
          </a:xfrm>
        </p:spPr>
      </p:pic>
      <p:sp>
        <p:nvSpPr>
          <p:cNvPr id="6" name="Date Placeholder 5">
            <a:extLst>
              <a:ext uri="{FF2B5EF4-FFF2-40B4-BE49-F238E27FC236}">
                <a16:creationId xmlns:a16="http://schemas.microsoft.com/office/drawing/2014/main" xmlns="" id="{FF47DA95-B46B-43BF-9591-467FB9988B8C}"/>
              </a:ext>
            </a:extLst>
          </p:cNvPr>
          <p:cNvSpPr>
            <a:spLocks noGrp="1"/>
          </p:cNvSpPr>
          <p:nvPr>
            <p:ph type="dt" sz="half" idx="10"/>
          </p:nvPr>
        </p:nvSpPr>
        <p:spPr/>
        <p:txBody>
          <a:bodyPr/>
          <a:lstStyle/>
          <a:p>
            <a:fld id="{7FDB5404-3271-495E-9434-4EC6C6725BB2}" type="datetime2">
              <a:rPr lang="en-US" smtClean="0"/>
              <a:t>Saturday, September 30, 2023</a:t>
            </a:fld>
            <a:endParaRPr lang="en-US"/>
          </a:p>
        </p:txBody>
      </p:sp>
      <p:sp>
        <p:nvSpPr>
          <p:cNvPr id="7" name="Footer Placeholder 6">
            <a:extLst>
              <a:ext uri="{FF2B5EF4-FFF2-40B4-BE49-F238E27FC236}">
                <a16:creationId xmlns:a16="http://schemas.microsoft.com/office/drawing/2014/main" xmlns="" id="{DFEDE70A-FFBD-4AE3-B828-FCDDF78F465C}"/>
              </a:ext>
            </a:extLst>
          </p:cNvPr>
          <p:cNvSpPr>
            <a:spLocks noGrp="1"/>
          </p:cNvSpPr>
          <p:nvPr>
            <p:ph type="ftr" sz="quarter" idx="11"/>
          </p:nvPr>
        </p:nvSpPr>
        <p:spPr/>
        <p:txBody>
          <a:bodyPr/>
          <a:lstStyle/>
          <a:p>
            <a:r>
              <a:rPr lang="en-US"/>
              <a:t>Dr.Nasrin Galehdar</a:t>
            </a:r>
          </a:p>
        </p:txBody>
      </p:sp>
      <p:sp>
        <p:nvSpPr>
          <p:cNvPr id="8" name="Slide Number Placeholder 7">
            <a:extLst>
              <a:ext uri="{FF2B5EF4-FFF2-40B4-BE49-F238E27FC236}">
                <a16:creationId xmlns:a16="http://schemas.microsoft.com/office/drawing/2014/main" xmlns="" id="{55FDE25B-9A29-47F7-BD58-A5A437BB21FF}"/>
              </a:ext>
            </a:extLst>
          </p:cNvPr>
          <p:cNvSpPr>
            <a:spLocks noGrp="1"/>
          </p:cNvSpPr>
          <p:nvPr>
            <p:ph type="sldNum" sz="quarter" idx="12"/>
          </p:nvPr>
        </p:nvSpPr>
        <p:spPr/>
        <p:txBody>
          <a:bodyPr/>
          <a:lstStyle/>
          <a:p>
            <a:fld id="{0BC2AB5B-3E25-452A-AB8A-34DFAC903C03}" type="slidenum">
              <a:rPr lang="en-US" smtClean="0"/>
              <a:t>6</a:t>
            </a:fld>
            <a:endParaRPr lang="en-US"/>
          </a:p>
        </p:txBody>
      </p:sp>
    </p:spTree>
    <p:extLst>
      <p:ext uri="{BB962C8B-B14F-4D97-AF65-F5344CB8AC3E}">
        <p14:creationId xmlns:p14="http://schemas.microsoft.com/office/powerpoint/2010/main" val="318952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22000">
              <a:schemeClr val="accent1">
                <a:lumMod val="45000"/>
                <a:lumOff val="55000"/>
              </a:schemeClr>
            </a:gs>
            <a:gs pos="100000">
              <a:schemeClr val="accent1">
                <a:alpha val="0"/>
                <a:lumMod val="0"/>
                <a:lumOff val="100000"/>
              </a:schemeClr>
            </a:gs>
            <a:gs pos="5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1C6AFA-8578-44CC-8052-02EFDBA87B4F}"/>
              </a:ext>
            </a:extLst>
          </p:cNvPr>
          <p:cNvSpPr>
            <a:spLocks noGrp="1"/>
          </p:cNvSpPr>
          <p:nvPr>
            <p:ph idx="1"/>
          </p:nvPr>
        </p:nvSpPr>
        <p:spPr>
          <a:xfrm>
            <a:off x="838200" y="753035"/>
            <a:ext cx="10515600" cy="5423928"/>
          </a:xfrm>
        </p:spPr>
        <p:txBody>
          <a:bodyPr/>
          <a:lstStyle/>
          <a:p>
            <a:pPr marL="0" marR="0" algn="r" rtl="1">
              <a:lnSpc>
                <a:spcPct val="107000"/>
              </a:lnSpc>
              <a:spcBef>
                <a:spcPts val="1200"/>
              </a:spcBef>
              <a:spcAft>
                <a:spcPts val="0"/>
              </a:spcAft>
            </a:pPr>
            <a:r>
              <a:rPr lang="ar-SA" sz="3200" b="1" kern="0" dirty="0">
                <a:solidFill>
                  <a:srgbClr val="2F5496"/>
                </a:solidFill>
                <a:effectLst/>
                <a:latin typeface="iranSans"/>
                <a:ea typeface="Times New Roman" panose="02020603050405020304" pitchFamily="18" charset="0"/>
                <a:cs typeface="B Nazanin" panose="00000400000000000000" pitchFamily="2" charset="-78"/>
              </a:rPr>
              <a:t>ايمني بيمار چيست؟</a:t>
            </a:r>
            <a:endParaRPr lang="en-US" sz="3200" b="1" kern="0"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گفته‌ی سازمان جهانی بهداشت، ایمنی بیمار، عبارت است از پیشگیری یا کاهش احتمال بروز آسیب‌ها و صدمات مرتبط با مراقبت‌های سلامت، به کمترین حد قابل قبول.  </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ct val="107000"/>
              </a:lnSpc>
              <a:spcBef>
                <a:spcPts val="200"/>
              </a:spcBef>
              <a:spcAft>
                <a:spcPts val="0"/>
              </a:spcAft>
            </a:pPr>
            <a:r>
              <a:rPr lang="ar-SA" sz="2400" b="1"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rPr>
              <a:t>اهداف ایمنی بیمار</a:t>
            </a:r>
            <a:endParaRPr lang="en-US" sz="2400" b="1" dirty="0">
              <a:solidFill>
                <a:srgbClr val="2F5496"/>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ایمنی بیمار، تلاش در جهت پیشگیری و کاهش خطرات، خطاها و آسیب‌هایی است که در حین ارائه‌ی خدمات سلامت، برای بیماران ایجاد می‌شود. اساس ایمنی بیمار، بهبود مداوم بر پایه‌ی یادگیری از خطاها و وقایع ناگوار می‌باشد.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endParaRPr lang="en-US" dirty="0">
              <a:cs typeface="B Nazanin" panose="00000400000000000000" pitchFamily="2" charset="-78"/>
            </a:endParaRPr>
          </a:p>
        </p:txBody>
      </p:sp>
      <p:sp>
        <p:nvSpPr>
          <p:cNvPr id="4" name="Date Placeholder 3">
            <a:extLst>
              <a:ext uri="{FF2B5EF4-FFF2-40B4-BE49-F238E27FC236}">
                <a16:creationId xmlns:a16="http://schemas.microsoft.com/office/drawing/2014/main" xmlns="" id="{BB583D15-96DC-453A-A551-80C63D4BC94E}"/>
              </a:ext>
            </a:extLst>
          </p:cNvPr>
          <p:cNvSpPr>
            <a:spLocks noGrp="1"/>
          </p:cNvSpPr>
          <p:nvPr>
            <p:ph type="dt" sz="half" idx="10"/>
          </p:nvPr>
        </p:nvSpPr>
        <p:spPr/>
        <p:txBody>
          <a:bodyPr/>
          <a:lstStyle/>
          <a:p>
            <a:fld id="{621D3234-70B5-461E-8EDA-5B4C9FD66D9F}"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E0655433-76DB-42FF-9440-1629648EB253}"/>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169655ED-39BB-4F14-B763-7927C4FF8F01}"/>
              </a:ext>
            </a:extLst>
          </p:cNvPr>
          <p:cNvSpPr>
            <a:spLocks noGrp="1"/>
          </p:cNvSpPr>
          <p:nvPr>
            <p:ph type="sldNum" sz="quarter" idx="12"/>
          </p:nvPr>
        </p:nvSpPr>
        <p:spPr/>
        <p:txBody>
          <a:bodyPr/>
          <a:lstStyle/>
          <a:p>
            <a:fld id="{0BC2AB5B-3E25-452A-AB8A-34DFAC903C03}" type="slidenum">
              <a:rPr lang="en-US" smtClean="0"/>
              <a:t>7</a:t>
            </a:fld>
            <a:endParaRPr lang="en-US"/>
          </a:p>
        </p:txBody>
      </p:sp>
    </p:spTree>
    <p:extLst>
      <p:ext uri="{BB962C8B-B14F-4D97-AF65-F5344CB8AC3E}">
        <p14:creationId xmlns:p14="http://schemas.microsoft.com/office/powerpoint/2010/main" val="90973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22000">
              <a:schemeClr val="accent1">
                <a:lumMod val="45000"/>
                <a:lumOff val="55000"/>
              </a:schemeClr>
            </a:gs>
            <a:gs pos="100000">
              <a:schemeClr val="accent1">
                <a:alpha val="0"/>
                <a:lumMod val="0"/>
                <a:lumOff val="100000"/>
              </a:schemeClr>
            </a:gs>
            <a:gs pos="5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C22C4-701D-4EEC-9A18-0191BE6DABC5}"/>
              </a:ext>
            </a:extLst>
          </p:cNvPr>
          <p:cNvSpPr>
            <a:spLocks noGrp="1"/>
          </p:cNvSpPr>
          <p:nvPr>
            <p:ph type="title"/>
          </p:nvPr>
        </p:nvSpPr>
        <p:spPr>
          <a:xfrm>
            <a:off x="494851" y="489790"/>
            <a:ext cx="11413863" cy="979581"/>
          </a:xfrm>
          <a:gradFill>
            <a:gsLst>
              <a:gs pos="0">
                <a:srgbClr val="FFFF00"/>
              </a:gs>
              <a:gs pos="22000">
                <a:schemeClr val="accent1">
                  <a:lumMod val="45000"/>
                  <a:lumOff val="55000"/>
                </a:schemeClr>
              </a:gs>
              <a:gs pos="100000">
                <a:schemeClr val="accent1">
                  <a:alpha val="0"/>
                  <a:lumMod val="0"/>
                  <a:lumOff val="100000"/>
                </a:schemeClr>
              </a:gs>
              <a:gs pos="58000">
                <a:schemeClr val="accent1">
                  <a:lumMod val="30000"/>
                  <a:lumOff val="70000"/>
                </a:schemeClr>
              </a:gs>
            </a:gsLst>
            <a:lin ang="5400000" scaled="1"/>
          </a:gradFill>
        </p:spPr>
        <p:txBody>
          <a:bodyPr>
            <a:normAutofit/>
          </a:bodyPr>
          <a:lstStyle/>
          <a:p>
            <a:pPr algn="r" rtl="1"/>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اصول اولیه ایمنی بیمار در 9 راه حل ایمنی بیمار ارائه شده از سوی سازمان بهداشت جهانی</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b="1" dirty="0"/>
          </a:p>
        </p:txBody>
      </p:sp>
      <p:sp>
        <p:nvSpPr>
          <p:cNvPr id="3" name="Content Placeholder 2">
            <a:extLst>
              <a:ext uri="{FF2B5EF4-FFF2-40B4-BE49-F238E27FC236}">
                <a16:creationId xmlns:a16="http://schemas.microsoft.com/office/drawing/2014/main" xmlns="" id="{68C7E056-D038-43DE-A7A6-B6036628A450}"/>
              </a:ext>
            </a:extLst>
          </p:cNvPr>
          <p:cNvSpPr>
            <a:spLocks noGrp="1"/>
          </p:cNvSpPr>
          <p:nvPr>
            <p:ph idx="1"/>
          </p:nvPr>
        </p:nvSpPr>
        <p:spPr>
          <a:gradFill>
            <a:gsLst>
              <a:gs pos="0">
                <a:srgbClr val="FFFF00"/>
              </a:gs>
              <a:gs pos="22000">
                <a:schemeClr val="accent1">
                  <a:lumMod val="45000"/>
                  <a:lumOff val="55000"/>
                </a:schemeClr>
              </a:gs>
              <a:gs pos="100000">
                <a:schemeClr val="accent1">
                  <a:alpha val="0"/>
                  <a:lumMod val="0"/>
                  <a:lumOff val="100000"/>
                </a:schemeClr>
              </a:gs>
              <a:gs pos="58000">
                <a:schemeClr val="accent1">
                  <a:lumMod val="30000"/>
                  <a:lumOff val="70000"/>
                </a:schemeClr>
              </a:gs>
            </a:gsLst>
            <a:lin ang="5400000" scaled="1"/>
          </a:gradFill>
        </p:spPr>
        <p:txBody>
          <a:bodyPr>
            <a:normAutofit lnSpcReduction="10000"/>
          </a:bodyPr>
          <a:lstStyle/>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شناسایی صحیح بیمار</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برقراری ارتباطات موثر کارکنان سلامت در زمان تحویل بیمار</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7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Rights</a:t>
            </a:r>
            <a:r>
              <a:rPr lang="ar-SA" dirty="0">
                <a:effectLst/>
                <a:latin typeface="Times New Roman" panose="02020603050405020304" pitchFamily="18" charset="0"/>
                <a:ea typeface="Times New Roman" panose="02020603050405020304" pitchFamily="18" charset="0"/>
                <a:cs typeface="B Nazanin" panose="00000400000000000000" pitchFamily="2" charset="-78"/>
              </a:rPr>
              <a:t> دارودهی</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انجام پروسیجر صحیح در محل صحیح بدن بیمار</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تضمین صحت دارویی در مراحل انتقالی ارائه خدمات</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کنترل محلول‌های الکترولیتی با غلظت بالا</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اجتناب از اتصالات نادرست کاتترها و لوله‌ها</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استفاده‌ی یکباره از وسایل تزریقات</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بهبود بهداشت دست جهت جلوگیری از عفونت‌ها</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Date Placeholder 3">
            <a:extLst>
              <a:ext uri="{FF2B5EF4-FFF2-40B4-BE49-F238E27FC236}">
                <a16:creationId xmlns:a16="http://schemas.microsoft.com/office/drawing/2014/main" xmlns="" id="{F6A1F2C2-7759-41B2-B292-8BD4A9AADE6A}"/>
              </a:ext>
            </a:extLst>
          </p:cNvPr>
          <p:cNvSpPr>
            <a:spLocks noGrp="1"/>
          </p:cNvSpPr>
          <p:nvPr>
            <p:ph type="dt" sz="half" idx="10"/>
          </p:nvPr>
        </p:nvSpPr>
        <p:spPr/>
        <p:txBody>
          <a:bodyPr/>
          <a:lstStyle/>
          <a:p>
            <a:fld id="{93DA28A2-CF76-4A12-8692-A1853A6E7EB7}"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2621076D-66C5-4862-94E6-13846FA2DC10}"/>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2EFF6491-2CFA-45F4-B4E8-41B011F83EBF}"/>
              </a:ext>
            </a:extLst>
          </p:cNvPr>
          <p:cNvSpPr>
            <a:spLocks noGrp="1"/>
          </p:cNvSpPr>
          <p:nvPr>
            <p:ph type="sldNum" sz="quarter" idx="12"/>
          </p:nvPr>
        </p:nvSpPr>
        <p:spPr/>
        <p:txBody>
          <a:bodyPr/>
          <a:lstStyle/>
          <a:p>
            <a:fld id="{0BC2AB5B-3E25-452A-AB8A-34DFAC903C03}" type="slidenum">
              <a:rPr lang="en-US" smtClean="0"/>
              <a:t>8</a:t>
            </a:fld>
            <a:endParaRPr lang="en-US"/>
          </a:p>
        </p:txBody>
      </p:sp>
    </p:spTree>
    <p:extLst>
      <p:ext uri="{BB962C8B-B14F-4D97-AF65-F5344CB8AC3E}">
        <p14:creationId xmlns:p14="http://schemas.microsoft.com/office/powerpoint/2010/main" val="95549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235380-D193-4A53-B5AE-2871A6760AAC}"/>
              </a:ext>
            </a:extLst>
          </p:cNvPr>
          <p:cNvSpPr>
            <a:spLocks noGrp="1"/>
          </p:cNvSpPr>
          <p:nvPr>
            <p:ph idx="1"/>
          </p:nvPr>
        </p:nvSpPr>
        <p:spPr>
          <a:xfrm>
            <a:off x="838200" y="279699"/>
            <a:ext cx="10515600" cy="6441775"/>
          </a:xfrm>
          <a:gradFill>
            <a:gsLst>
              <a:gs pos="0">
                <a:srgbClr val="FFFF00"/>
              </a:gs>
              <a:gs pos="22000">
                <a:schemeClr val="accent1">
                  <a:lumMod val="45000"/>
                  <a:lumOff val="55000"/>
                </a:schemeClr>
              </a:gs>
              <a:gs pos="100000">
                <a:schemeClr val="accent1">
                  <a:alpha val="0"/>
                  <a:lumMod val="0"/>
                  <a:lumOff val="100000"/>
                </a:schemeClr>
              </a:gs>
              <a:gs pos="58000">
                <a:schemeClr val="accent1">
                  <a:lumMod val="30000"/>
                  <a:lumOff val="70000"/>
                </a:schemeClr>
              </a:gs>
            </a:gsLst>
            <a:lin ang="5400000" scaled="1"/>
          </a:gradFill>
        </p:spPr>
        <p:txBody>
          <a:bodyPr>
            <a:normAutofit fontScale="92500" lnSpcReduction="10000"/>
          </a:bodyPr>
          <a:lstStyle/>
          <a:p>
            <a:pPr marL="0" marR="0" indent="0" algn="r" rtl="1">
              <a:lnSpc>
                <a:spcPct val="107000"/>
              </a:lnSpc>
              <a:spcBef>
                <a:spcPts val="200"/>
              </a:spcBef>
              <a:spcAft>
                <a:spcPts val="0"/>
              </a:spcAft>
              <a:buNone/>
            </a:pPr>
            <a:r>
              <a:rPr lang="ar-SA" sz="3600" b="1" dirty="0">
                <a:effectLst/>
                <a:latin typeface="Calibri Light" panose="020F0302020204030204" pitchFamily="34" charset="0"/>
                <a:ea typeface="Times New Roman" panose="02020603050405020304" pitchFamily="18" charset="0"/>
                <a:cs typeface="B Nazanin" panose="00000400000000000000" pitchFamily="2" charset="-78"/>
              </a:rPr>
              <a:t>دستورالعمل های ایمنی بیمار</a:t>
            </a:r>
            <a:endParaRPr lang="en-US" sz="3600" b="1" dirty="0">
              <a:effectLst/>
              <a:latin typeface="Calibri Light" panose="020F0302020204030204" pitchFamily="34"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شناسایی صحیح بیمار</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پیشگیری از سقوط بیمار</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تزریقات ایمن</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600" b="1"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دستورالعمل جراحی ایمن</a:t>
            </a:r>
            <a:endParaRPr lang="en-US" sz="3600" b="1"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اخذ رضایت آگاهانه از بیمار</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تضمین صحت دارویی</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داروهای هشدار بالا</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داروهای با اسامی و اشکال مشابه</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داروهای حیات‌بخش و ضروری</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پیشگیری از زخم فشاری</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پیشگیری از اتصالات نادرست کاتترها و لوله‌ها</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برقراری ارتباطات در حین تحویل بیماران</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buNone/>
            </a:pPr>
            <a:r>
              <a:rPr lang="ar-SA" dirty="0">
                <a:effectLst/>
                <a:latin typeface="Times New Roman" panose="02020603050405020304" pitchFamily="18" charset="0"/>
                <a:ea typeface="Times New Roman" panose="02020603050405020304" pitchFamily="18" charset="0"/>
                <a:cs typeface="B Nazanin" panose="00000400000000000000" pitchFamily="2" charset="-78"/>
              </a:rPr>
              <a:t>• دستورالعمل بازدیدهای مدیریتی ایمنی بیمار</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indent="0">
              <a:buNone/>
            </a:pPr>
            <a:endParaRPr lang="en-US" dirty="0">
              <a:cs typeface="B Nazanin" panose="00000400000000000000" pitchFamily="2" charset="-78"/>
            </a:endParaRPr>
          </a:p>
        </p:txBody>
      </p:sp>
      <p:sp>
        <p:nvSpPr>
          <p:cNvPr id="4" name="Date Placeholder 3">
            <a:extLst>
              <a:ext uri="{FF2B5EF4-FFF2-40B4-BE49-F238E27FC236}">
                <a16:creationId xmlns:a16="http://schemas.microsoft.com/office/drawing/2014/main" xmlns="" id="{606E8939-1A98-4B5F-A054-C49D11076A84}"/>
              </a:ext>
            </a:extLst>
          </p:cNvPr>
          <p:cNvSpPr>
            <a:spLocks noGrp="1"/>
          </p:cNvSpPr>
          <p:nvPr>
            <p:ph type="dt" sz="half" idx="10"/>
          </p:nvPr>
        </p:nvSpPr>
        <p:spPr/>
        <p:txBody>
          <a:bodyPr/>
          <a:lstStyle/>
          <a:p>
            <a:fld id="{6C7AE0DC-1A38-4C78-8EB1-1D11C0C758E3}" type="datetime2">
              <a:rPr lang="en-US" smtClean="0"/>
              <a:t>Saturday, September 30, 2023</a:t>
            </a:fld>
            <a:endParaRPr lang="en-US"/>
          </a:p>
        </p:txBody>
      </p:sp>
      <p:sp>
        <p:nvSpPr>
          <p:cNvPr id="5" name="Footer Placeholder 4">
            <a:extLst>
              <a:ext uri="{FF2B5EF4-FFF2-40B4-BE49-F238E27FC236}">
                <a16:creationId xmlns:a16="http://schemas.microsoft.com/office/drawing/2014/main" xmlns="" id="{E2C13343-288F-44B1-B97C-BF6A96E4920A}"/>
              </a:ext>
            </a:extLst>
          </p:cNvPr>
          <p:cNvSpPr>
            <a:spLocks noGrp="1"/>
          </p:cNvSpPr>
          <p:nvPr>
            <p:ph type="ftr" sz="quarter" idx="11"/>
          </p:nvPr>
        </p:nvSpPr>
        <p:spPr/>
        <p:txBody>
          <a:bodyPr/>
          <a:lstStyle/>
          <a:p>
            <a:r>
              <a:rPr lang="en-US"/>
              <a:t>Dr.Nasrin Galehdar</a:t>
            </a:r>
          </a:p>
        </p:txBody>
      </p:sp>
      <p:sp>
        <p:nvSpPr>
          <p:cNvPr id="6" name="Slide Number Placeholder 5">
            <a:extLst>
              <a:ext uri="{FF2B5EF4-FFF2-40B4-BE49-F238E27FC236}">
                <a16:creationId xmlns:a16="http://schemas.microsoft.com/office/drawing/2014/main" xmlns="" id="{A99C485F-ACAA-4234-92E5-55E0E80F8D74}"/>
              </a:ext>
            </a:extLst>
          </p:cNvPr>
          <p:cNvSpPr>
            <a:spLocks noGrp="1"/>
          </p:cNvSpPr>
          <p:nvPr>
            <p:ph type="sldNum" sz="quarter" idx="12"/>
          </p:nvPr>
        </p:nvSpPr>
        <p:spPr/>
        <p:txBody>
          <a:bodyPr/>
          <a:lstStyle/>
          <a:p>
            <a:fld id="{0BC2AB5B-3E25-452A-AB8A-34DFAC903C03}" type="slidenum">
              <a:rPr lang="en-US" smtClean="0"/>
              <a:t>9</a:t>
            </a:fld>
            <a:endParaRPr lang="en-US"/>
          </a:p>
        </p:txBody>
      </p:sp>
    </p:spTree>
    <p:extLst>
      <p:ext uri="{BB962C8B-B14F-4D97-AF65-F5344CB8AC3E}">
        <p14:creationId xmlns:p14="http://schemas.microsoft.com/office/powerpoint/2010/main" val="3648348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6693</Words>
  <Application>Microsoft Office PowerPoint</Application>
  <PresentationFormat>Widescreen</PresentationFormat>
  <Paragraphs>496</Paragraphs>
  <Slides>57</Slides>
  <Notes>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B Nazanin</vt:lpstr>
      <vt:lpstr>B Titr</vt:lpstr>
      <vt:lpstr>Calibri</vt:lpstr>
      <vt:lpstr>Calibri Light</vt:lpstr>
      <vt:lpstr>iranSans</vt:lpstr>
      <vt:lpstr>Symbol</vt:lpstr>
      <vt:lpstr>Times New Roman</vt:lpstr>
      <vt:lpstr>Vazirmatn</vt:lpstr>
      <vt:lpstr>Wingdings</vt:lpstr>
      <vt:lpstr>Wingdings 2</vt:lpstr>
      <vt:lpstr>Office Theme</vt:lpstr>
      <vt:lpstr>PowerPoint Presentation</vt:lpstr>
      <vt:lpstr>جراحی ایمن</vt:lpstr>
      <vt:lpstr>فرم چک لیست جراحی ایمن اقدامات قبل از بیهوشی بیمار:Sign In   </vt:lpstr>
      <vt:lpstr>فرم چک لیست جراحی ایمن اقدامات قبل از برش پوست بیمار Time Out</vt:lpstr>
      <vt:lpstr>فرم چک لیست جراحی ایمن اقدامات قبل از ترخیص بیمار Sign Out</vt:lpstr>
      <vt:lpstr>PowerPoint Presentation</vt:lpstr>
      <vt:lpstr>PowerPoint Presentation</vt:lpstr>
      <vt:lpstr>اصول اولیه ایمنی بیمار در 9 راه حل ایمنی بیمار ارائه شده از سوی سازمان بهداشت جهانی:</vt:lpstr>
      <vt:lpstr>PowerPoint Presentation</vt:lpstr>
      <vt:lpstr>PowerPoint Presentation</vt:lpstr>
      <vt:lpstr>جراحی ایمن چیست؟ منظور از جراحی ایمن، رعایت یکسری اصول علمی و عملی در حین ارائه ی مراقبت های جراحی به بیمار است.</vt:lpstr>
      <vt:lpstr>PowerPoint Presentation</vt:lpstr>
      <vt:lpstr>PowerPoint Presentation</vt:lpstr>
      <vt:lpstr>اپیدمیولوژی</vt:lpstr>
      <vt:lpstr>آمارWHOدر مورد عوارض جراحی</vt:lpstr>
      <vt:lpstr>PowerPoint Presentation</vt:lpstr>
      <vt:lpstr>ASA نکات زیر را برای داشتن یک تجربه بیهوشی و جراحی ایمن‌تر پیشنهاد می‌کند:</vt:lpstr>
      <vt:lpstr>چک لیست جراحی ایمن چیست؟  ابزاری 19 ماده‌ای است که WHO با همکاری دانشکده سلامت عمومی هاروارد ایجاد کرده و در اختیار کشورها قرار داده‌است. چک لیست جراحی یا چک لیست ایمنی بیمار در اتاق عمل برای کاهش عوارض و مرگ و میر در هر نوع جراحی از جمله جراحی‌های سرپایی قابل استفاده است. </vt:lpstr>
      <vt:lpstr>PowerPoint Presentation</vt:lpstr>
      <vt:lpstr>PowerPoint Presentation</vt:lpstr>
      <vt:lpstr>PowerPoint Presentation</vt:lpstr>
      <vt:lpstr>مراحل چک لیست جراحی ایمن: 1- قبل از القای بیهوشی- ورود بیمار (sign in) 2- بعد از بیهوشی تا قبل از برش پوست بیمار- زمان انتظار یا وقفه جراحیTime out)) 3- پس از بستن زخم تا خروج بیمار از اتاق عمل-خروج بیمار (Sign out) </vt:lpstr>
      <vt:lpstr>قبل از القای بیهوشی- ورود بیمار (sign in) با حضور حداقل پرستار و متخصص بیهوشی</vt:lpstr>
      <vt:lpstr>PowerPoint Presentation</vt:lpstr>
      <vt:lpstr>PowerPoint Presentation</vt:lpstr>
      <vt:lpstr>PowerPoint Presentation</vt:lpstr>
      <vt:lpstr>PowerPoint Presentation</vt:lpstr>
      <vt:lpstr>بعد از بیهوشی تا قبل از برش پوست بیمار- زمان انتظار یا وقفه جراحیTime out)) با حضور حداقل پرستار و متخصص بیهوشی و جراح</vt:lpstr>
      <vt:lpstr>PowerPoint Presentation</vt:lpstr>
      <vt:lpstr>پس از بستن زخم تا خروج بیمار از اتاق عمل-خروج بیمار (Sign out) با حضور حداقل پرستار و متخصص بیهوشی و جراح</vt:lpstr>
      <vt:lpstr>PowerPoint Presentation</vt:lpstr>
      <vt:lpstr>PowerPoint Presentation</vt:lpstr>
      <vt:lpstr>عمل جراحی بر روی بیمار صحیح و موضع صحیح</vt:lpstr>
      <vt:lpstr>PowerPoint Presentation</vt:lpstr>
      <vt:lpstr>5- علامت گذاری موضع عمل بایستی توسط جراح که عمل جراحی را انجام می دهند صورت پذیرد، به منظور عملیاتی نمودن این وظیفه جراح فقط در صورتی می تواند علامت گذاری موضع عمل را به فرد دیگری تفویض نماید که آن فرد در تمام مدت جراحی به ویژه در هنگام انسزیون در اتاق عمل حضور داشته باشد.  6- به لحاظ اهمیت مشارکت فعال بیمار بایستی علامت گذاری موضع عمل تا حد امکان در زمان هوشیاری و بیداری بیمار انجام شود</vt:lpstr>
      <vt:lpstr>PowerPoint Presentation</vt:lpstr>
      <vt:lpstr>به منظور ایمنی بیهوشی توصیه اکید به انجام اقدامات ذیل می شود:</vt:lpstr>
      <vt:lpstr> </vt:lpstr>
      <vt:lpstr>همچنین موارد ذیل توصیه می شود:</vt:lpstr>
      <vt:lpstr>توصیه اکید به منظور تشخیص و برخورد مناسب تیم با خطر از دست دادن راه هوایی یا عملکرد تنفسی:</vt:lpstr>
      <vt:lpstr>توصیه اکید به منظور تشخیص و برخورد مناسب تیم با خطر از دست دادن راه هوایی یا عملکرد تنفسی:</vt:lpstr>
      <vt:lpstr>PowerPoint Presentation</vt:lpstr>
      <vt:lpstr>توصیه بمنظور اجتناب از ایجاد واکنش ناخواسته دارویی با واکنش آلرژیک شناخته شده در بیمار</vt:lpstr>
      <vt:lpstr>پیشنهاد: داروهای موجود در یک دسته دارویی بایستی با استفاده از سیستم کدبندی رنگی مورد اجماع که توسط تمامی افراد تیم جراحی درک شده باشد، معین شوند.</vt:lpstr>
      <vt:lpstr>PowerPoint Presentation</vt:lpstr>
      <vt:lpstr>PowerPoint Presentation</vt:lpstr>
      <vt:lpstr>PowerPoint Presentation</vt:lpstr>
      <vt:lpstr>PowerPoint Presentation</vt:lpstr>
      <vt:lpstr>PowerPoint Presentation</vt:lpstr>
      <vt:lpstr>PowerPoint Presentation</vt:lpstr>
      <vt:lpstr>توصیه برای پیشگیری از جا ماندن سهوی ابزار و اسفنج در زخم های جراحی</vt:lpstr>
      <vt:lpstr>توصیه به منظور شناسایی امن و صحیح نمونه های جراحی: تیم بایستی برچسب گذاری صحیح تمامی نمونه های جراحی را با شناسایی بیمار، نام و محل نمونه گیری (موضع و طرف بدن) از طریق خواندن مشخصات نمونه توسط یکی از اعضای تیم جراحی به صدای بلند و توافق و تأیید کلامی فرد دیگری از تیم مورد تایید قرار دهد.  </vt:lpstr>
      <vt:lpstr>PowerPoint Presentation</vt:lpstr>
      <vt:lpstr>توصیه بمنظور برقراری ارتباط مؤثر و تبادل اطلاعات حیاتی برای اجرای ایمن عمل جراحی:</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واحد ایمنی بیمار-بیمارستان آیت اهلل طالقانی جراحی ایمن جراحی ایمن چیست؟ منظور از جراحی ایمن، رعایت یکسری اصول علمی و عملی در حین ارائه ی مراقبت های جراحی به بیمار است</dc:title>
  <dc:creator>siperpunk</dc:creator>
  <cp:lastModifiedBy>parastari</cp:lastModifiedBy>
  <cp:revision>286</cp:revision>
  <dcterms:created xsi:type="dcterms:W3CDTF">2024-07-26T01:49:24Z</dcterms:created>
  <dcterms:modified xsi:type="dcterms:W3CDTF">2023-09-30T09:01:01Z</dcterms:modified>
</cp:coreProperties>
</file>